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1"/>
  </p:notesMasterIdLst>
  <p:handoutMasterIdLst>
    <p:handoutMasterId r:id="rId22"/>
  </p:handoutMasterIdLst>
  <p:sldIdLst>
    <p:sldId id="256" r:id="rId5"/>
    <p:sldId id="303" r:id="rId6"/>
    <p:sldId id="340" r:id="rId7"/>
    <p:sldId id="281" r:id="rId8"/>
    <p:sldId id="330" r:id="rId9"/>
    <p:sldId id="306" r:id="rId10"/>
    <p:sldId id="333" r:id="rId11"/>
    <p:sldId id="358" r:id="rId12"/>
    <p:sldId id="359" r:id="rId13"/>
    <p:sldId id="268" r:id="rId14"/>
    <p:sldId id="351" r:id="rId15"/>
    <p:sldId id="355" r:id="rId16"/>
    <p:sldId id="356" r:id="rId17"/>
    <p:sldId id="357" r:id="rId18"/>
    <p:sldId id="352" r:id="rId19"/>
    <p:sldId id="267" r:id="rId20"/>
  </p:sldIdLst>
  <p:sldSz cx="9144000" cy="6858000" type="screen4x3"/>
  <p:notesSz cx="6858000" cy="9144000"/>
  <p:custDataLst>
    <p:tags r:id="rId2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6966" autoAdjust="0"/>
    <p:restoredTop sz="86477"/>
  </p:normalViewPr>
  <p:slideViewPr>
    <p:cSldViewPr showGuides="1">
      <p:cViewPr varScale="1">
        <p:scale>
          <a:sx n="111" d="100"/>
          <a:sy n="111" d="100"/>
        </p:scale>
        <p:origin x="85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Glover" userId="0654c38050dc99c9" providerId="LiveId" clId="{FE9588D6-AAF6-48EF-941F-647CFEB9DB63}"/>
    <pc:docChg chg="modMainMaster">
      <pc:chgData name="Laura Glover" userId="0654c38050dc99c9" providerId="LiveId" clId="{FE9588D6-AAF6-48EF-941F-647CFEB9DB63}" dt="2025-11-20T10:22:46.700" v="15" actId="20577"/>
      <pc:docMkLst>
        <pc:docMk/>
      </pc:docMkLst>
      <pc:sldMasterChg chg="modSp mod">
        <pc:chgData name="Laura Glover" userId="0654c38050dc99c9" providerId="LiveId" clId="{FE9588D6-AAF6-48EF-941F-647CFEB9DB63}" dt="2025-11-20T10:22:46.700" v="15" actId="20577"/>
        <pc:sldMasterMkLst>
          <pc:docMk/>
          <pc:sldMasterMk cId="0" sldId="2147483651"/>
        </pc:sldMasterMkLst>
        <pc:spChg chg="mod">
          <ac:chgData name="Laura Glover" userId="0654c38050dc99c9" providerId="LiveId" clId="{FE9588D6-AAF6-48EF-941F-647CFEB9DB63}" dt="2025-11-20T10:22:46.700" v="15" actId="20577"/>
          <ac:spMkLst>
            <pc:docMk/>
            <pc:sldMasterMk cId="0" sldId="2147483651"/>
            <ac:spMk id="53259"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11/20/2025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dirty="0"/>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dirty="0"/>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dirty="0"/>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76060DE-9181-3C45-9E8B-4355320DA9BD}"/>
              </a:ext>
            </a:extLst>
          </p:cNvPr>
          <p:cNvSpPr>
            <a:spLocks noGrp="1" noChangeArrowheads="1"/>
          </p:cNvSpPr>
          <p:nvPr>
            <p:ph type="sldNum" sz="quarter" idx="5"/>
          </p:nvPr>
        </p:nvSpPr>
        <p:spPr>
          <a:ln/>
        </p:spPr>
        <p:txBody>
          <a:bodyPr/>
          <a:lstStyle/>
          <a:p>
            <a:fld id="{F2DE2853-F316-0447-96E0-AF465B0A9F34}" type="slidenum">
              <a:rPr lang="en-GB" altLang="en-US"/>
              <a:pPr/>
              <a:t>4</a:t>
            </a:fld>
            <a:endParaRPr lang="en-GB" altLang="en-US" dirty="0"/>
          </a:p>
        </p:txBody>
      </p:sp>
      <p:sp>
        <p:nvSpPr>
          <p:cNvPr id="35842" name="Rectangle 2">
            <a:extLst>
              <a:ext uri="{FF2B5EF4-FFF2-40B4-BE49-F238E27FC236}">
                <a16:creationId xmlns:a16="http://schemas.microsoft.com/office/drawing/2014/main" id="{3CC04159-D7C4-B74C-BF33-E8CD92E65D8D}"/>
              </a:ext>
            </a:extLst>
          </p:cNvPr>
          <p:cNvSpPr>
            <a:spLocks noGrp="1" noRot="1" noChangeAspect="1" noChangeArrowheads="1" noTextEdit="1"/>
          </p:cNvSpPr>
          <p:nvPr>
            <p:ph type="sldImg"/>
          </p:nvPr>
        </p:nvSpPr>
        <p:spPr>
          <a:ln/>
        </p:spPr>
      </p:sp>
      <p:sp>
        <p:nvSpPr>
          <p:cNvPr id="35843" name="Rectangle 3">
            <a:extLst>
              <a:ext uri="{FF2B5EF4-FFF2-40B4-BE49-F238E27FC236}">
                <a16:creationId xmlns:a16="http://schemas.microsoft.com/office/drawing/2014/main" id="{685A8C5B-CB62-304B-842B-4E990279644B}"/>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07368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dirty="0"/>
          </a:p>
        </p:txBody>
      </p:sp>
    </p:spTree>
    <p:extLst>
      <p:ext uri="{BB962C8B-B14F-4D97-AF65-F5344CB8AC3E}">
        <p14:creationId xmlns:p14="http://schemas.microsoft.com/office/powerpoint/2010/main" val="2877778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5551CDF-A45C-2C46-9F19-A68192FDB575}"/>
              </a:ext>
            </a:extLst>
          </p:cNvPr>
          <p:cNvSpPr>
            <a:spLocks noGrp="1" noChangeArrowheads="1"/>
          </p:cNvSpPr>
          <p:nvPr>
            <p:ph type="sldNum" sz="quarter" idx="5"/>
          </p:nvPr>
        </p:nvSpPr>
        <p:spPr>
          <a:ln/>
        </p:spPr>
        <p:txBody>
          <a:bodyPr/>
          <a:lstStyle/>
          <a:p>
            <a:fld id="{634D3138-5C9D-8248-AEFE-FFE2F3F26FD2}" type="slidenum">
              <a:rPr lang="en-GB" altLang="en-US"/>
              <a:pPr/>
              <a:t>8</a:t>
            </a:fld>
            <a:endParaRPr lang="en-GB" altLang="en-US" dirty="0"/>
          </a:p>
        </p:txBody>
      </p:sp>
      <p:sp>
        <p:nvSpPr>
          <p:cNvPr id="41986" name="Rectangle 2">
            <a:extLst>
              <a:ext uri="{FF2B5EF4-FFF2-40B4-BE49-F238E27FC236}">
                <a16:creationId xmlns:a16="http://schemas.microsoft.com/office/drawing/2014/main" id="{A89A2A53-1453-C24C-B999-28BDBDAB46B7}"/>
              </a:ext>
            </a:extLst>
          </p:cNvPr>
          <p:cNvSpPr>
            <a:spLocks noGrp="1" noRot="1" noChangeAspect="1" noChangeArrowheads="1" noTextEdit="1"/>
          </p:cNvSpPr>
          <p:nvPr>
            <p:ph type="sldImg"/>
          </p:nvPr>
        </p:nvSpPr>
        <p:spPr>
          <a:ln/>
        </p:spPr>
      </p:sp>
      <p:sp>
        <p:nvSpPr>
          <p:cNvPr id="41987" name="Rectangle 3">
            <a:extLst>
              <a:ext uri="{FF2B5EF4-FFF2-40B4-BE49-F238E27FC236}">
                <a16:creationId xmlns:a16="http://schemas.microsoft.com/office/drawing/2014/main" id="{A3A11A54-9F42-0645-908D-1F555D78C238}"/>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27803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5551CDF-A45C-2C46-9F19-A68192FDB575}"/>
              </a:ext>
            </a:extLst>
          </p:cNvPr>
          <p:cNvSpPr>
            <a:spLocks noGrp="1" noChangeArrowheads="1"/>
          </p:cNvSpPr>
          <p:nvPr>
            <p:ph type="sldNum" sz="quarter" idx="5"/>
          </p:nvPr>
        </p:nvSpPr>
        <p:spPr>
          <a:ln/>
        </p:spPr>
        <p:txBody>
          <a:bodyPr/>
          <a:lstStyle/>
          <a:p>
            <a:fld id="{634D3138-5C9D-8248-AEFE-FFE2F3F26FD2}" type="slidenum">
              <a:rPr lang="en-GB" altLang="en-US"/>
              <a:pPr/>
              <a:t>9</a:t>
            </a:fld>
            <a:endParaRPr lang="en-GB" altLang="en-US" dirty="0"/>
          </a:p>
        </p:txBody>
      </p:sp>
      <p:sp>
        <p:nvSpPr>
          <p:cNvPr id="41986" name="Rectangle 2">
            <a:extLst>
              <a:ext uri="{FF2B5EF4-FFF2-40B4-BE49-F238E27FC236}">
                <a16:creationId xmlns:a16="http://schemas.microsoft.com/office/drawing/2014/main" id="{A89A2A53-1453-C24C-B999-28BDBDAB46B7}"/>
              </a:ext>
            </a:extLst>
          </p:cNvPr>
          <p:cNvSpPr>
            <a:spLocks noGrp="1" noRot="1" noChangeAspect="1" noChangeArrowheads="1" noTextEdit="1"/>
          </p:cNvSpPr>
          <p:nvPr>
            <p:ph type="sldImg"/>
          </p:nvPr>
        </p:nvSpPr>
        <p:spPr>
          <a:ln/>
        </p:spPr>
      </p:sp>
      <p:sp>
        <p:nvSpPr>
          <p:cNvPr id="41987" name="Rectangle 3">
            <a:extLst>
              <a:ext uri="{FF2B5EF4-FFF2-40B4-BE49-F238E27FC236}">
                <a16:creationId xmlns:a16="http://schemas.microsoft.com/office/drawing/2014/main" id="{A3A11A54-9F42-0645-908D-1F555D78C238}"/>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657691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C3367-74DE-1D4B-9179-49629054ABC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E8F963B-4BBE-C24F-98DA-E371119DB75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F1D4A21-2DB0-C040-85FE-BC52CBF3514E}"/>
              </a:ext>
            </a:extLst>
          </p:cNvPr>
          <p:cNvSpPr>
            <a:spLocks noGrp="1"/>
          </p:cNvSpPr>
          <p:nvPr>
            <p:ph type="dt" sz="half" idx="10"/>
          </p:nvPr>
        </p:nvSpPr>
        <p:spPr/>
        <p:txBody>
          <a:bodyPr/>
          <a:lstStyle>
            <a:lvl1pPr>
              <a:defRPr/>
            </a:lvl1pPr>
          </a:lstStyle>
          <a:p>
            <a:endParaRPr lang="en-GB" altLang="en-US" dirty="0"/>
          </a:p>
        </p:txBody>
      </p:sp>
      <p:sp>
        <p:nvSpPr>
          <p:cNvPr id="5" name="Footer Placeholder 4">
            <a:extLst>
              <a:ext uri="{FF2B5EF4-FFF2-40B4-BE49-F238E27FC236}">
                <a16:creationId xmlns:a16="http://schemas.microsoft.com/office/drawing/2014/main" id="{2BEB9D74-C510-4A49-A10D-5D2307777686}"/>
              </a:ext>
            </a:extLst>
          </p:cNvPr>
          <p:cNvSpPr>
            <a:spLocks noGrp="1"/>
          </p:cNvSpPr>
          <p:nvPr>
            <p:ph type="ftr" sz="quarter" idx="11"/>
          </p:nvPr>
        </p:nvSpPr>
        <p:spPr/>
        <p:txBody>
          <a:bodyPr/>
          <a:lstStyle>
            <a:lvl1pPr>
              <a:defRPr/>
            </a:lvl1pPr>
          </a:lstStyle>
          <a:p>
            <a:endParaRPr lang="en-GB" altLang="en-US" dirty="0"/>
          </a:p>
        </p:txBody>
      </p:sp>
      <p:sp>
        <p:nvSpPr>
          <p:cNvPr id="6" name="Slide Number Placeholder 5">
            <a:extLst>
              <a:ext uri="{FF2B5EF4-FFF2-40B4-BE49-F238E27FC236}">
                <a16:creationId xmlns:a16="http://schemas.microsoft.com/office/drawing/2014/main" id="{9FD0BAF9-FBA7-E949-9F58-071223E1077D}"/>
              </a:ext>
            </a:extLst>
          </p:cNvPr>
          <p:cNvSpPr>
            <a:spLocks noGrp="1"/>
          </p:cNvSpPr>
          <p:nvPr>
            <p:ph type="sldNum" sz="quarter" idx="12"/>
          </p:nvPr>
        </p:nvSpPr>
        <p:spPr/>
        <p:txBody>
          <a:bodyPr/>
          <a:lstStyle>
            <a:lvl1pPr>
              <a:defRPr/>
            </a:lvl1pPr>
          </a:lstStyle>
          <a:p>
            <a:fld id="{B95B7B70-993F-1946-B747-83F17F068EDB}" type="slidenum">
              <a:rPr lang="en-GB" altLang="en-US"/>
              <a:pPr/>
              <a:t>‹#›</a:t>
            </a:fld>
            <a:endParaRPr lang="en-GB" altLang="en-US" dirty="0"/>
          </a:p>
        </p:txBody>
      </p:sp>
    </p:spTree>
    <p:extLst>
      <p:ext uri="{BB962C8B-B14F-4D97-AF65-F5344CB8AC3E}">
        <p14:creationId xmlns:p14="http://schemas.microsoft.com/office/powerpoint/2010/main" val="854956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75792A-1C3C-9244-8349-24DAC49F9754}"/>
              </a:ext>
            </a:extLst>
          </p:cNvPr>
          <p:cNvSpPr>
            <a:spLocks noGrp="1"/>
          </p:cNvSpPr>
          <p:nvPr>
            <p:ph type="dt" sz="half" idx="10"/>
          </p:nvPr>
        </p:nvSpPr>
        <p:spPr/>
        <p:txBody>
          <a:bodyPr/>
          <a:lstStyle>
            <a:lvl1pPr>
              <a:defRPr/>
            </a:lvl1pPr>
          </a:lstStyle>
          <a:p>
            <a:endParaRPr lang="en-GB" altLang="en-US" dirty="0"/>
          </a:p>
        </p:txBody>
      </p:sp>
      <p:sp>
        <p:nvSpPr>
          <p:cNvPr id="3" name="Footer Placeholder 2">
            <a:extLst>
              <a:ext uri="{FF2B5EF4-FFF2-40B4-BE49-F238E27FC236}">
                <a16:creationId xmlns:a16="http://schemas.microsoft.com/office/drawing/2014/main" id="{36369AE3-B656-7843-AEA8-F889E28E007A}"/>
              </a:ext>
            </a:extLst>
          </p:cNvPr>
          <p:cNvSpPr>
            <a:spLocks noGrp="1"/>
          </p:cNvSpPr>
          <p:nvPr>
            <p:ph type="ftr" sz="quarter" idx="11"/>
          </p:nvPr>
        </p:nvSpPr>
        <p:spPr/>
        <p:txBody>
          <a:bodyPr/>
          <a:lstStyle>
            <a:lvl1pPr>
              <a:defRPr/>
            </a:lvl1pPr>
          </a:lstStyle>
          <a:p>
            <a:endParaRPr lang="en-GB" altLang="en-US" dirty="0"/>
          </a:p>
        </p:txBody>
      </p:sp>
      <p:sp>
        <p:nvSpPr>
          <p:cNvPr id="4" name="Slide Number Placeholder 3">
            <a:extLst>
              <a:ext uri="{FF2B5EF4-FFF2-40B4-BE49-F238E27FC236}">
                <a16:creationId xmlns:a16="http://schemas.microsoft.com/office/drawing/2014/main" id="{23170CA6-B7A4-A645-B7F8-D6C32A6B1C2A}"/>
              </a:ext>
            </a:extLst>
          </p:cNvPr>
          <p:cNvSpPr>
            <a:spLocks noGrp="1"/>
          </p:cNvSpPr>
          <p:nvPr>
            <p:ph type="sldNum" sz="quarter" idx="12"/>
          </p:nvPr>
        </p:nvSpPr>
        <p:spPr/>
        <p:txBody>
          <a:bodyPr/>
          <a:lstStyle>
            <a:lvl1pPr>
              <a:defRPr/>
            </a:lvl1pPr>
          </a:lstStyle>
          <a:p>
            <a:endParaRPr lang="en-GB" altLang="en-US" dirty="0"/>
          </a:p>
        </p:txBody>
      </p:sp>
    </p:spTree>
    <p:extLst>
      <p:ext uri="{BB962C8B-B14F-4D97-AF65-F5344CB8AC3E}">
        <p14:creationId xmlns:p14="http://schemas.microsoft.com/office/powerpoint/2010/main" val="4748743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City &amp; </a:t>
            </a:r>
            <a:r>
              <a:rPr lang="en-US" sz="900" baseline="0"/>
              <a:t>Guilds Limited. </a:t>
            </a:r>
            <a:r>
              <a:rPr lang="en-US" sz="900" baseline="0" dirty="0"/>
              <a:t>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sldNum="0"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104: Employability in the construction and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br>
              <a:rPr lang="en-GB" dirty="0"/>
            </a:br>
            <a:br>
              <a:rPr lang="en-GB" dirty="0"/>
            </a:br>
            <a:r>
              <a:rPr lang="en-GB" dirty="0"/>
              <a:t>PowerPoint 5: Communication and teamwork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7" name="Rectangle 3">
            <a:extLst>
              <a:ext uri="{FF2B5EF4-FFF2-40B4-BE49-F238E27FC236}">
                <a16:creationId xmlns:a16="http://schemas.microsoft.com/office/drawing/2014/main" id="{8DD26D87-1E9A-7D40-8A54-EDC515CADE7C}"/>
              </a:ext>
            </a:extLst>
          </p:cNvPr>
          <p:cNvSpPr>
            <a:spLocks noGrp="1" noChangeArrowheads="1"/>
          </p:cNvSpPr>
          <p:nvPr>
            <p:ph type="body" idx="1"/>
          </p:nvPr>
        </p:nvSpPr>
        <p:spPr>
          <a:xfrm>
            <a:off x="498474" y="1166018"/>
            <a:ext cx="4289549" cy="4525963"/>
          </a:xfrm>
        </p:spPr>
        <p:txBody>
          <a:bodyPr/>
          <a:lstStyle/>
          <a:p>
            <a:pPr>
              <a:lnSpc>
                <a:spcPct val="100000"/>
              </a:lnSpc>
            </a:pPr>
            <a:r>
              <a:rPr lang="en-GB" altLang="en-US" dirty="0"/>
              <a:t>The nature of the construction industry will mean that you will work alongside many other tradespeople. </a:t>
            </a:r>
            <a:br>
              <a:rPr lang="en-GB" altLang="en-US" dirty="0"/>
            </a:br>
            <a:r>
              <a:rPr lang="en-GB" altLang="en-US" dirty="0"/>
              <a:t>You will need to develop good working relationships and establish cooperation between trades.</a:t>
            </a:r>
          </a:p>
          <a:p>
            <a:pPr>
              <a:lnSpc>
                <a:spcPct val="80000"/>
              </a:lnSpc>
            </a:pPr>
            <a:r>
              <a:rPr lang="en-GB" altLang="en-US" dirty="0"/>
              <a:t>Remember, the management and the workforce all work for the same company. One cannot function without the cooperation of the other.</a:t>
            </a:r>
          </a:p>
          <a:p>
            <a:pPr>
              <a:lnSpc>
                <a:spcPct val="80000"/>
              </a:lnSpc>
            </a:pPr>
            <a:endParaRPr lang="en-GB" altLang="en-US" dirty="0"/>
          </a:p>
          <a:p>
            <a:pPr>
              <a:lnSpc>
                <a:spcPct val="80000"/>
              </a:lnSpc>
            </a:pPr>
            <a:endParaRPr lang="en-GB" altLang="en-US" sz="2400" dirty="0"/>
          </a:p>
        </p:txBody>
      </p:sp>
      <p:pic>
        <p:nvPicPr>
          <p:cNvPr id="2" name="Picture 4">
            <a:extLst>
              <a:ext uri="{FF2B5EF4-FFF2-40B4-BE49-F238E27FC236}">
                <a16:creationId xmlns:a16="http://schemas.microsoft.com/office/drawing/2014/main" id="{A3E41009-D47F-4417-9141-A1D423721378}"/>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64163" y="1628775"/>
            <a:ext cx="3281362" cy="444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64827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59556-E199-42E6-8428-B654B36782A8}"/>
              </a:ext>
            </a:extLst>
          </p:cNvPr>
          <p:cNvSpPr>
            <a:spLocks noGrp="1"/>
          </p:cNvSpPr>
          <p:nvPr>
            <p:ph type="title"/>
          </p:nvPr>
        </p:nvSpPr>
        <p:spPr/>
        <p:txBody>
          <a:bodyPr/>
          <a:lstStyle/>
          <a:p>
            <a:r>
              <a:rPr lang="en-GB" dirty="0"/>
              <a:t>Wider team contribution</a:t>
            </a:r>
          </a:p>
        </p:txBody>
      </p:sp>
      <p:sp>
        <p:nvSpPr>
          <p:cNvPr id="3" name="Content Placeholder 2">
            <a:extLst>
              <a:ext uri="{FF2B5EF4-FFF2-40B4-BE49-F238E27FC236}">
                <a16:creationId xmlns:a16="http://schemas.microsoft.com/office/drawing/2014/main" id="{E121A4BE-2867-4969-A6A6-1E13CE9E9674}"/>
              </a:ext>
            </a:extLst>
          </p:cNvPr>
          <p:cNvSpPr>
            <a:spLocks noGrp="1"/>
          </p:cNvSpPr>
          <p:nvPr>
            <p:ph idx="1"/>
          </p:nvPr>
        </p:nvSpPr>
        <p:spPr>
          <a:xfrm>
            <a:off x="457200" y="1512000"/>
            <a:ext cx="8075240" cy="4248000"/>
          </a:xfrm>
        </p:spPr>
        <p:txBody>
          <a:bodyPr/>
          <a:lstStyle/>
          <a:p>
            <a:r>
              <a:rPr lang="en-GB" b="1" dirty="0"/>
              <a:t>To contribute successfully to a team and solve problems you should consider the following:</a:t>
            </a:r>
          </a:p>
          <a:p>
            <a:r>
              <a:rPr lang="en-GB" b="1" dirty="0"/>
              <a:t>Understand the end goal.</a:t>
            </a:r>
            <a:r>
              <a:rPr lang="en-GB" dirty="0"/>
              <a:t> Since a project has a defined ending, it is important that each contributor understands the desired end result. Knowing the required result will help individual project team members make better decisions and reduce confusion and re-work.</a:t>
            </a:r>
          </a:p>
          <a:p>
            <a:r>
              <a:rPr lang="en-GB" b="1" dirty="0"/>
              <a:t>Identify clear roles.</a:t>
            </a:r>
            <a:r>
              <a:rPr lang="en-GB" dirty="0"/>
              <a:t> Each person is an important piece in the overall project puzzle. Know your role and the roles of others. If you are a project leader, take the time to clarify these roles for everyone. If you are not a leader, ask questions until you really understand how you can best contribute.</a:t>
            </a:r>
          </a:p>
          <a:p>
            <a:endParaRPr lang="en-GB" dirty="0"/>
          </a:p>
        </p:txBody>
      </p:sp>
    </p:spTree>
    <p:extLst>
      <p:ext uri="{BB962C8B-B14F-4D97-AF65-F5344CB8AC3E}">
        <p14:creationId xmlns:p14="http://schemas.microsoft.com/office/powerpoint/2010/main" val="11144922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85A7290-9923-4051-BC3D-306EF5A1FAA1}"/>
              </a:ext>
            </a:extLst>
          </p:cNvPr>
          <p:cNvSpPr>
            <a:spLocks noGrp="1"/>
          </p:cNvSpPr>
          <p:nvPr>
            <p:ph idx="1"/>
          </p:nvPr>
        </p:nvSpPr>
        <p:spPr/>
        <p:txBody>
          <a:bodyPr/>
          <a:lstStyle/>
          <a:p>
            <a:r>
              <a:rPr lang="en-GB" b="1" dirty="0"/>
              <a:t>Collaborate.</a:t>
            </a:r>
            <a:r>
              <a:rPr lang="en-GB" dirty="0"/>
              <a:t> Project work is often fluid and free flowing. Once you understand your role and the roles of others you are in a position to collaborate with them more successfully. This collaboration is not just a nice thing or an added extra. It is essential to the ultimate success of the project. Look for ways to help and be willing to collaborate.</a:t>
            </a:r>
          </a:p>
          <a:p>
            <a:r>
              <a:rPr lang="en-GB" b="1" dirty="0"/>
              <a:t>Recognise interdependencies.</a:t>
            </a:r>
            <a:r>
              <a:rPr lang="en-GB" dirty="0"/>
              <a:t> The bigger the project, the more linked and interdependent are the people and the tasks. Certain steps need to be done before others can be completed. If you see only your small piece of the project, you may not realise how your finishing two days sooner might have a huge impact on several other things staying on track. Conversely, if you fall two days behind on one of your tasks, the effects on the end results could be much longer delays. Your work products, decisions and efforts affect many others.</a:t>
            </a:r>
          </a:p>
          <a:p>
            <a:endParaRPr lang="en-GB" dirty="0"/>
          </a:p>
        </p:txBody>
      </p:sp>
    </p:spTree>
    <p:extLst>
      <p:ext uri="{BB962C8B-B14F-4D97-AF65-F5344CB8AC3E}">
        <p14:creationId xmlns:p14="http://schemas.microsoft.com/office/powerpoint/2010/main" val="27783005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8E50201-51D4-484A-A851-B2469C8F9C93}"/>
              </a:ext>
            </a:extLst>
          </p:cNvPr>
          <p:cNvSpPr/>
          <p:nvPr/>
        </p:nvSpPr>
        <p:spPr>
          <a:xfrm>
            <a:off x="395536" y="1196752"/>
            <a:ext cx="7992120" cy="4708981"/>
          </a:xfrm>
          <a:prstGeom prst="rect">
            <a:avLst/>
          </a:prstGeom>
        </p:spPr>
        <p:txBody>
          <a:bodyPr wrap="square">
            <a:spAutoFit/>
          </a:bodyPr>
          <a:lstStyle/>
          <a:p>
            <a:r>
              <a:rPr lang="en-GB" b="1" dirty="0"/>
              <a:t>Ask questions.</a:t>
            </a:r>
            <a:r>
              <a:rPr lang="en-GB" dirty="0"/>
              <a:t> Projects can be complex. Don't be afraid to ask questions to know more about any of the things mentioned above.</a:t>
            </a:r>
          </a:p>
          <a:p>
            <a:endParaRPr lang="en-GB" b="1" dirty="0"/>
          </a:p>
          <a:p>
            <a:r>
              <a:rPr lang="en-GB" b="1" dirty="0"/>
              <a:t>Communicate.</a:t>
            </a:r>
            <a:r>
              <a:rPr lang="en-GB" dirty="0"/>
              <a:t> Asking questions is part of communicating, but so is giving updates. If you are any team member other than the leader, communication is just as important. You can't leave it to the leader. Check in with others. Get their input. Find out when the pieces you will need will be completed. Update people on your progress. Communicate!</a:t>
            </a:r>
          </a:p>
          <a:p>
            <a:endParaRPr lang="en-GB" b="1" dirty="0"/>
          </a:p>
          <a:p>
            <a:r>
              <a:rPr lang="en-GB" b="1" dirty="0"/>
              <a:t>Break it down.</a:t>
            </a:r>
            <a:r>
              <a:rPr lang="en-GB" dirty="0"/>
              <a:t> Take the big project steps and break them down into definable tasks that you can get your hands around. By breaking the tasks down the work won't feel so daunting, you will find the interdependencies and you will be able to stay on track much more successfully. </a:t>
            </a:r>
          </a:p>
        </p:txBody>
      </p:sp>
    </p:spTree>
    <p:extLst>
      <p:ext uri="{BB962C8B-B14F-4D97-AF65-F5344CB8AC3E}">
        <p14:creationId xmlns:p14="http://schemas.microsoft.com/office/powerpoint/2010/main" val="33346692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4BBF89-6CBA-4BB2-B8D4-56BB6E8ACE2D}"/>
              </a:ext>
            </a:extLst>
          </p:cNvPr>
          <p:cNvSpPr>
            <a:spLocks noGrp="1"/>
          </p:cNvSpPr>
          <p:nvPr>
            <p:ph idx="1"/>
          </p:nvPr>
        </p:nvSpPr>
        <p:spPr/>
        <p:txBody>
          <a:bodyPr/>
          <a:lstStyle/>
          <a:p>
            <a:r>
              <a:rPr lang="en-GB" b="1" dirty="0"/>
              <a:t>Look at the past.</a:t>
            </a:r>
            <a:r>
              <a:rPr lang="en-GB" dirty="0"/>
              <a:t> If a version of this project has been done in the past, look for the lessons learned to improve your results this time. Think too about other projects you have been involved in. Even if the project was smaller or larger and the goals were very different, there are likely to be lessons you learned that you can apply: things you did well that you would want to repeat, and things you could have done better that you can correct on this project.</a:t>
            </a:r>
          </a:p>
          <a:p>
            <a:r>
              <a:rPr lang="en-GB" b="1" dirty="0"/>
              <a:t>Look to the future.</a:t>
            </a:r>
            <a:r>
              <a:rPr lang="en-GB" dirty="0"/>
              <a:t> Take a little time to document the best practices and ideas that work for you during the project. Whether this is a formal task for everyone on the project, or just your own notes to help you to continuously improve, investing a little time now will make your contributions to all future projects more valuable and efficient.</a:t>
            </a:r>
          </a:p>
          <a:p>
            <a:endParaRPr lang="en-GB" dirty="0"/>
          </a:p>
        </p:txBody>
      </p:sp>
    </p:spTree>
    <p:extLst>
      <p:ext uri="{BB962C8B-B14F-4D97-AF65-F5344CB8AC3E}">
        <p14:creationId xmlns:p14="http://schemas.microsoft.com/office/powerpoint/2010/main" val="34748608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2899C-A660-485C-9E90-93F7FB173863}"/>
              </a:ext>
            </a:extLst>
          </p:cNvPr>
          <p:cNvSpPr>
            <a:spLocks noGrp="1"/>
          </p:cNvSpPr>
          <p:nvPr>
            <p:ph type="title"/>
          </p:nvPr>
        </p:nvSpPr>
        <p:spPr/>
        <p:txBody>
          <a:bodyPr/>
          <a:lstStyle/>
          <a:p>
            <a:r>
              <a:rPr lang="en-GB" dirty="0"/>
              <a:t>Team considerations</a:t>
            </a:r>
          </a:p>
        </p:txBody>
      </p:sp>
      <p:sp>
        <p:nvSpPr>
          <p:cNvPr id="3" name="Content Placeholder 2">
            <a:extLst>
              <a:ext uri="{FF2B5EF4-FFF2-40B4-BE49-F238E27FC236}">
                <a16:creationId xmlns:a16="http://schemas.microsoft.com/office/drawing/2014/main" id="{21A36A94-C863-43F3-83C1-363B6D7FEAB6}"/>
              </a:ext>
            </a:extLst>
          </p:cNvPr>
          <p:cNvSpPr>
            <a:spLocks noGrp="1"/>
          </p:cNvSpPr>
          <p:nvPr>
            <p:ph idx="1"/>
          </p:nvPr>
        </p:nvSpPr>
        <p:spPr/>
        <p:txBody>
          <a:bodyPr/>
          <a:lstStyle/>
          <a:p>
            <a:r>
              <a:rPr lang="en-GB" dirty="0"/>
              <a:t>Remember this when problem solving when working as part of a team:</a:t>
            </a:r>
          </a:p>
          <a:p>
            <a:pPr marL="342900" indent="-342900">
              <a:buClr>
                <a:srgbClr val="0077E3"/>
              </a:buClr>
              <a:buFont typeface="Arial" panose="020B0604020202020204" pitchFamily="34" charset="0"/>
              <a:buChar char="•"/>
            </a:pPr>
            <a:r>
              <a:rPr lang="en-GB" dirty="0"/>
              <a:t>Everyone has an opinion. Some people only see their opinion as the right one and can’t see the logic in other people’s solutions.</a:t>
            </a:r>
          </a:p>
          <a:p>
            <a:pPr marL="342900" indent="-342900">
              <a:buClr>
                <a:srgbClr val="0077E3"/>
              </a:buClr>
              <a:buFont typeface="Arial" panose="020B0604020202020204" pitchFamily="34" charset="0"/>
              <a:buChar char="•"/>
            </a:pPr>
            <a:r>
              <a:rPr lang="en-GB" dirty="0"/>
              <a:t>Careful discussion, patience and consideration of other people’s feelings, ideas and factors will build good working relationships. </a:t>
            </a:r>
          </a:p>
          <a:p>
            <a:pPr marL="342900" indent="-342900">
              <a:buClr>
                <a:srgbClr val="0077E3"/>
              </a:buClr>
              <a:buFont typeface="Arial" panose="020B0604020202020204" pitchFamily="34" charset="0"/>
              <a:buChar char="•"/>
            </a:pPr>
            <a:r>
              <a:rPr lang="en-US" dirty="0"/>
              <a:t>S</a:t>
            </a:r>
            <a:r>
              <a:rPr lang="en-US" dirty="0">
                <a:effectLst/>
              </a:rPr>
              <a:t>kills such as active listening, communicating clearly, negotiating and decision making will help with problem solving.</a:t>
            </a:r>
            <a:endParaRPr lang="en-GB" dirty="0"/>
          </a:p>
        </p:txBody>
      </p:sp>
    </p:spTree>
    <p:extLst>
      <p:ext uri="{BB962C8B-B14F-4D97-AF65-F5344CB8AC3E}">
        <p14:creationId xmlns:p14="http://schemas.microsoft.com/office/powerpoint/2010/main" val="19587385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a:extLst>
              <a:ext uri="{FF2B5EF4-FFF2-40B4-BE49-F238E27FC236}">
                <a16:creationId xmlns:a16="http://schemas.microsoft.com/office/drawing/2014/main" id="{DCD2896A-D398-FF41-BDE8-A4097647521E}"/>
              </a:ext>
            </a:extLst>
          </p:cNvPr>
          <p:cNvSpPr>
            <a:spLocks noGrp="1" noChangeArrowheads="1"/>
          </p:cNvSpPr>
          <p:nvPr>
            <p:ph type="title"/>
          </p:nvPr>
        </p:nvSpPr>
        <p:spPr/>
        <p:txBody>
          <a:bodyPr/>
          <a:lstStyle/>
          <a:p>
            <a:r>
              <a:rPr lang="en-US" altLang="en-US" dirty="0"/>
              <a:t>Communication</a:t>
            </a:r>
          </a:p>
        </p:txBody>
      </p:sp>
      <p:sp>
        <p:nvSpPr>
          <p:cNvPr id="147459" name="Rectangle 3">
            <a:extLst>
              <a:ext uri="{FF2B5EF4-FFF2-40B4-BE49-F238E27FC236}">
                <a16:creationId xmlns:a16="http://schemas.microsoft.com/office/drawing/2014/main" id="{30D0F3E3-A370-ED4E-8FE8-5741C7A090DD}"/>
              </a:ext>
            </a:extLst>
          </p:cNvPr>
          <p:cNvSpPr>
            <a:spLocks noGrp="1" noChangeArrowheads="1"/>
          </p:cNvSpPr>
          <p:nvPr>
            <p:ph type="body" idx="1"/>
          </p:nvPr>
        </p:nvSpPr>
        <p:spPr/>
        <p:txBody>
          <a:bodyPr/>
          <a:lstStyle/>
          <a:p>
            <a:pPr>
              <a:lnSpc>
                <a:spcPct val="100000"/>
              </a:lnSpc>
              <a:spcBef>
                <a:spcPts val="0"/>
              </a:spcBef>
            </a:pPr>
            <a:r>
              <a:rPr lang="en-GB" dirty="0"/>
              <a:t>Communication is the process of exchanging information. </a:t>
            </a:r>
            <a:br>
              <a:rPr lang="en-GB" dirty="0"/>
            </a:br>
            <a:r>
              <a:rPr lang="en-GB" dirty="0"/>
              <a:t>Your </a:t>
            </a:r>
            <a:r>
              <a:rPr lang="en-GB" dirty="0">
                <a:cs typeface="Times New Roman" panose="02020603050405020304" pitchFamily="18" charset="0"/>
              </a:rPr>
              <a:t>c</a:t>
            </a:r>
            <a:r>
              <a:rPr lang="en-GB" altLang="en-US" dirty="0">
                <a:cs typeface="Times New Roman" panose="02020603050405020304" pitchFamily="18" charset="0"/>
              </a:rPr>
              <a:t>ommunication skills are probably the most important skills you have. It is something we do all the time, so most of us have plenty of practice. But it is important to communicate effectively. </a:t>
            </a:r>
          </a:p>
          <a:p>
            <a:pPr>
              <a:lnSpc>
                <a:spcPct val="100000"/>
              </a:lnSpc>
            </a:pPr>
            <a:r>
              <a:rPr lang="en-GB" altLang="en-US" dirty="0"/>
              <a:t>During your time on site you will need to communicate with many people using different communication methods. If you do not communicate effectively and efficiently then problems can occur.</a:t>
            </a:r>
          </a:p>
          <a:p>
            <a:pPr>
              <a:lnSpc>
                <a:spcPct val="100000"/>
              </a:lnSpc>
            </a:pPr>
            <a:r>
              <a:rPr lang="en-GB" dirty="0"/>
              <a:t>Construction sites are information-intensive environments. The efficiency and effectiveness of the construction process strongly depends on the quality of communication.</a:t>
            </a:r>
            <a:endParaRPr lang="en-GB" altLang="en-US" dirty="0"/>
          </a:p>
          <a:p>
            <a:pPr>
              <a:spcBef>
                <a:spcPts val="0"/>
              </a:spcBef>
            </a:pPr>
            <a:br>
              <a:rPr lang="pl-PL" altLang="en-US" sz="2000" dirty="0">
                <a:cs typeface="Times New Roman" panose="02020603050405020304" pitchFamily="18" charset="0"/>
              </a:rPr>
            </a:br>
            <a:endParaRPr lang="en-GB" altLang="en-US" sz="2000" dirty="0">
              <a:cs typeface="Times New Roman" panose="02020603050405020304" pitchFamily="18" charset="0"/>
            </a:endParaRPr>
          </a:p>
        </p:txBody>
      </p:sp>
    </p:spTree>
    <p:extLst>
      <p:ext uri="{BB962C8B-B14F-4D97-AF65-F5344CB8AC3E}">
        <p14:creationId xmlns:p14="http://schemas.microsoft.com/office/powerpoint/2010/main" val="554812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Importance of communication continued</a:t>
            </a:r>
            <a:endParaRPr lang="en-GB" dirty="0"/>
          </a:p>
        </p:txBody>
      </p:sp>
      <p:sp>
        <p:nvSpPr>
          <p:cNvPr id="3" name="Content Placeholder 2"/>
          <p:cNvSpPr>
            <a:spLocks noGrp="1"/>
          </p:cNvSpPr>
          <p:nvPr>
            <p:ph sz="quarter" idx="10"/>
          </p:nvPr>
        </p:nvSpPr>
        <p:spPr/>
        <p:txBody>
          <a:bodyPr/>
          <a:lstStyle/>
          <a:p>
            <a:pPr eaLnBrk="1" hangingPunct="1">
              <a:defRPr/>
            </a:pPr>
            <a:r>
              <a:rPr lang="en-GB" dirty="0"/>
              <a:t>Good communication is important, as it can help to:</a:t>
            </a:r>
          </a:p>
          <a:p>
            <a:pPr marL="342900" indent="-342900" eaLnBrk="1" hangingPunct="1">
              <a:buClr>
                <a:srgbClr val="0077E3"/>
              </a:buClr>
              <a:buFont typeface="Arial" pitchFamily="34" charset="0"/>
              <a:buChar char="•"/>
              <a:defRPr/>
            </a:pPr>
            <a:r>
              <a:rPr lang="en-GB" dirty="0"/>
              <a:t>increase work productivity</a:t>
            </a:r>
          </a:p>
          <a:p>
            <a:pPr marL="342900" indent="-342900" eaLnBrk="1" hangingPunct="1">
              <a:buClr>
                <a:srgbClr val="0077E3"/>
              </a:buClr>
              <a:buFont typeface="Arial" pitchFamily="34" charset="0"/>
              <a:buChar char="•"/>
              <a:defRPr/>
            </a:pPr>
            <a:r>
              <a:rPr lang="en-GB" dirty="0"/>
              <a:t>ensure smooth day-to-day running of the site</a:t>
            </a:r>
          </a:p>
          <a:p>
            <a:pPr marL="342900" indent="-342900" eaLnBrk="1" hangingPunct="1">
              <a:buClr>
                <a:srgbClr val="0077E3"/>
              </a:buClr>
              <a:buFont typeface="Arial" pitchFamily="34" charset="0"/>
              <a:buChar char="•"/>
              <a:defRPr/>
            </a:pPr>
            <a:r>
              <a:rPr lang="en-GB" dirty="0"/>
              <a:t>reduce unseen costs – storage, damage, returned deliveries, </a:t>
            </a:r>
            <a:br>
              <a:rPr lang="en-GB" dirty="0"/>
            </a:br>
            <a:r>
              <a:rPr lang="en-GB" dirty="0"/>
              <a:t>slow work progress </a:t>
            </a:r>
          </a:p>
          <a:p>
            <a:pPr marL="342900" indent="-342900" eaLnBrk="1" hangingPunct="1">
              <a:buClr>
                <a:srgbClr val="0077E3"/>
              </a:buClr>
              <a:buFont typeface="Arial" pitchFamily="34" charset="0"/>
              <a:buChar char="•"/>
              <a:defRPr/>
            </a:pPr>
            <a:r>
              <a:rPr lang="en-GB" dirty="0"/>
              <a:t>enhance morale and friendship among the workforce</a:t>
            </a:r>
          </a:p>
          <a:p>
            <a:pPr marL="342900" indent="-342900" eaLnBrk="1" hangingPunct="1">
              <a:buClr>
                <a:srgbClr val="0077E3"/>
              </a:buClr>
              <a:buFont typeface="Arial" pitchFamily="34" charset="0"/>
              <a:buChar char="•"/>
              <a:defRPr/>
            </a:pPr>
            <a:r>
              <a:rPr lang="en-GB" dirty="0"/>
              <a:t>encourage quick relaying of information between members </a:t>
            </a:r>
            <a:br>
              <a:rPr lang="en-GB" dirty="0"/>
            </a:br>
            <a:r>
              <a:rPr lang="en-GB" dirty="0"/>
              <a:t>of the workforce.</a:t>
            </a:r>
          </a:p>
          <a:p>
            <a:endParaRPr lang="en-GB" dirty="0"/>
          </a:p>
        </p:txBody>
      </p:sp>
    </p:spTree>
    <p:extLst>
      <p:ext uri="{BB962C8B-B14F-4D97-AF65-F5344CB8AC3E}">
        <p14:creationId xmlns:p14="http://schemas.microsoft.com/office/powerpoint/2010/main" val="3091373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ECFC5814-64A4-1944-A1E2-3D407D860826}"/>
              </a:ext>
            </a:extLst>
          </p:cNvPr>
          <p:cNvSpPr>
            <a:spLocks noGrp="1" noChangeArrowheads="1"/>
          </p:cNvSpPr>
          <p:nvPr>
            <p:ph type="title"/>
          </p:nvPr>
        </p:nvSpPr>
        <p:spPr/>
        <p:txBody>
          <a:bodyPr/>
          <a:lstStyle/>
          <a:p>
            <a:r>
              <a:rPr lang="en-GB" altLang="en-US" dirty="0">
                <a:latin typeface="+mn-lt"/>
              </a:rPr>
              <a:t>Important information</a:t>
            </a:r>
          </a:p>
        </p:txBody>
      </p:sp>
      <p:sp>
        <p:nvSpPr>
          <p:cNvPr id="30723" name="Rectangle 3">
            <a:extLst>
              <a:ext uri="{FF2B5EF4-FFF2-40B4-BE49-F238E27FC236}">
                <a16:creationId xmlns:a16="http://schemas.microsoft.com/office/drawing/2014/main" id="{503B22BA-CFFE-5D45-974F-7CC4825316FD}"/>
              </a:ext>
            </a:extLst>
          </p:cNvPr>
          <p:cNvSpPr>
            <a:spLocks noGrp="1" noChangeArrowheads="1"/>
          </p:cNvSpPr>
          <p:nvPr>
            <p:ph type="body" idx="1"/>
          </p:nvPr>
        </p:nvSpPr>
        <p:spPr>
          <a:xfrm>
            <a:off x="457200" y="1512000"/>
            <a:ext cx="7211144" cy="4248000"/>
          </a:xfrm>
        </p:spPr>
        <p:txBody>
          <a:bodyPr/>
          <a:lstStyle/>
          <a:p>
            <a:pPr>
              <a:lnSpc>
                <a:spcPct val="90000"/>
              </a:lnSpc>
            </a:pPr>
            <a:r>
              <a:rPr lang="en-GB" altLang="en-US" dirty="0"/>
              <a:t>Your communication on site is essential as you may be required to pass on information promptly and accurately.</a:t>
            </a:r>
          </a:p>
          <a:p>
            <a:pPr>
              <a:lnSpc>
                <a:spcPct val="100000"/>
              </a:lnSpc>
            </a:pPr>
            <a:r>
              <a:rPr lang="en-GB" altLang="en-US" dirty="0"/>
              <a:t>For example, y</a:t>
            </a:r>
            <a:r>
              <a:rPr lang="en-GB" altLang="en-US" sz="2000" dirty="0"/>
              <a:t>ou may find that there is a time where you need to explain the vital detail of the drawing you are working from</a:t>
            </a:r>
            <a:r>
              <a:rPr lang="en-GB" altLang="en-US" dirty="0"/>
              <a:t>. e</a:t>
            </a:r>
            <a:r>
              <a:rPr lang="en-GB" altLang="en-US" sz="2000" dirty="0"/>
              <a:t>.g. key features in a wall, certain position of drains, fall from a roof or recessed panel of brickwork</a:t>
            </a:r>
            <a:r>
              <a:rPr lang="en-GB" altLang="en-US" sz="2000" dirty="0">
                <a:latin typeface="Comic Sans MS" panose="030F0902030302020204" pitchFamily="66" charset="0"/>
              </a:rPr>
              <a:t>.</a:t>
            </a:r>
          </a:p>
          <a:p>
            <a:pPr>
              <a:lnSpc>
                <a:spcPct val="90000"/>
              </a:lnSpc>
            </a:pPr>
            <a:endParaRPr lang="en-GB" altLang="en-US" dirty="0"/>
          </a:p>
          <a:p>
            <a:pPr>
              <a:lnSpc>
                <a:spcPct val="90000"/>
              </a:lnSpc>
            </a:pPr>
            <a:endParaRPr lang="en-GB" altLang="en-US" dirty="0"/>
          </a:p>
          <a:p>
            <a:pPr>
              <a:lnSpc>
                <a:spcPct val="90000"/>
              </a:lnSpc>
            </a:pPr>
            <a:endParaRPr lang="en-GB" altLang="en-US" dirty="0"/>
          </a:p>
        </p:txBody>
      </p:sp>
    </p:spTree>
    <p:extLst>
      <p:ext uri="{BB962C8B-B14F-4D97-AF65-F5344CB8AC3E}">
        <p14:creationId xmlns:p14="http://schemas.microsoft.com/office/powerpoint/2010/main" val="3416432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a:t>Communication methods: verbal</a:t>
            </a:r>
            <a:endParaRPr lang="en-US" dirty="0">
              <a:ea typeface="ＭＳ Ｐゴシック" pitchFamily="-105" charset="-128"/>
              <a:cs typeface="ＭＳ Ｐゴシック" pitchFamily="-105" charset="-128"/>
            </a:endParaRPr>
          </a:p>
        </p:txBody>
      </p:sp>
      <p:sp>
        <p:nvSpPr>
          <p:cNvPr id="5123" name="Content Placeholder 2"/>
          <p:cNvSpPr>
            <a:spLocks noGrp="1"/>
          </p:cNvSpPr>
          <p:nvPr>
            <p:ph sz="quarter" idx="10"/>
          </p:nvPr>
        </p:nvSpPr>
        <p:spPr>
          <a:xfrm>
            <a:off x="457200" y="1488344"/>
            <a:ext cx="7787208" cy="4361656"/>
          </a:xfrm>
        </p:spPr>
        <p:txBody>
          <a:bodyPr/>
          <a:lstStyle/>
          <a:p>
            <a:pPr eaLnBrk="1" hangingPunct="1"/>
            <a:r>
              <a:rPr lang="en-GB" dirty="0"/>
              <a:t>Verbal communication is the quickest and most common method of communicating. We use speech in two ways:</a:t>
            </a:r>
          </a:p>
          <a:p>
            <a:pPr marL="342900" indent="-342900" eaLnBrk="1" hangingPunct="1">
              <a:buClr>
                <a:srgbClr val="E30613"/>
              </a:buClr>
              <a:buFont typeface="Arial" pitchFamily="34" charset="0"/>
              <a:buChar char="•"/>
              <a:defRPr/>
            </a:pPr>
            <a:endParaRPr lang="en-GB" dirty="0"/>
          </a:p>
          <a:p>
            <a:pPr marL="342900" indent="-342900" eaLnBrk="1" hangingPunct="1">
              <a:buClr>
                <a:srgbClr val="E30613"/>
              </a:buClr>
              <a:buFont typeface="Arial" pitchFamily="34" charset="0"/>
              <a:buChar char="•"/>
              <a:defRPr/>
            </a:pPr>
            <a:endParaRPr lang="en-GB" dirty="0"/>
          </a:p>
          <a:p>
            <a:pPr eaLnBrk="1" hangingPunct="1">
              <a:defRPr/>
            </a:pPr>
            <a:endParaRPr lang="en-GB" dirty="0"/>
          </a:p>
          <a:p>
            <a:pPr lvl="3">
              <a:defRPr/>
            </a:pPr>
            <a:endParaRPr lang="en-US" dirty="0"/>
          </a:p>
          <a:p>
            <a:pPr marL="0" indent="0"/>
            <a:endParaRPr lang="en-US" dirty="0">
              <a:ea typeface="ＭＳ Ｐゴシック" pitchFamily="-105" charset="-128"/>
              <a:cs typeface="ＭＳ Ｐゴシック" pitchFamily="-105" charset="-128"/>
            </a:endParaRPr>
          </a:p>
        </p:txBody>
      </p:sp>
      <p:pic>
        <p:nvPicPr>
          <p:cNvPr id="8194"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830580" y="1916832"/>
            <a:ext cx="2890101" cy="192673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id="{9FB0E060-DA66-4780-85F7-7D57E1382400}"/>
              </a:ext>
            </a:extLst>
          </p:cNvPr>
          <p:cNvSpPr txBox="1"/>
          <p:nvPr/>
        </p:nvSpPr>
        <p:spPr>
          <a:xfrm>
            <a:off x="423339" y="2132856"/>
            <a:ext cx="4572000" cy="1323439"/>
          </a:xfrm>
          <a:prstGeom prst="rect">
            <a:avLst/>
          </a:prstGeom>
          <a:noFill/>
        </p:spPr>
        <p:txBody>
          <a:bodyPr wrap="square">
            <a:spAutoFit/>
          </a:bodyPr>
          <a:lstStyle/>
          <a:p>
            <a:pPr marL="342900" indent="-342900" eaLnBrk="1" hangingPunct="1">
              <a:buClr>
                <a:srgbClr val="0077E3"/>
              </a:buClr>
              <a:buFont typeface="Arial" pitchFamily="34" charset="0"/>
              <a:buChar char="•"/>
            </a:pPr>
            <a:r>
              <a:rPr lang="en-GB" dirty="0"/>
              <a:t>informal – general conversations with your friends and family etc;</a:t>
            </a:r>
          </a:p>
          <a:p>
            <a:pPr marL="342900" indent="-342900" eaLnBrk="1" hangingPunct="1">
              <a:buClr>
                <a:srgbClr val="0077E3"/>
              </a:buClr>
              <a:buFont typeface="Arial" pitchFamily="34" charset="0"/>
              <a:buChar char="•"/>
            </a:pPr>
            <a:r>
              <a:rPr lang="en-GB" dirty="0"/>
              <a:t>formal – at work, during interviews, on the phone to customers.</a:t>
            </a:r>
          </a:p>
        </p:txBody>
      </p:sp>
      <p:sp>
        <p:nvSpPr>
          <p:cNvPr id="8" name="TextBox 7">
            <a:extLst>
              <a:ext uri="{FF2B5EF4-FFF2-40B4-BE49-F238E27FC236}">
                <a16:creationId xmlns:a16="http://schemas.microsoft.com/office/drawing/2014/main" id="{9989F881-B44F-4072-A446-6C7229CFD7C5}"/>
              </a:ext>
            </a:extLst>
          </p:cNvPr>
          <p:cNvSpPr txBox="1"/>
          <p:nvPr/>
        </p:nvSpPr>
        <p:spPr>
          <a:xfrm>
            <a:off x="442432" y="3811949"/>
            <a:ext cx="7787207" cy="1631216"/>
          </a:xfrm>
          <a:prstGeom prst="rect">
            <a:avLst/>
          </a:prstGeom>
          <a:noFill/>
        </p:spPr>
        <p:txBody>
          <a:bodyPr wrap="square">
            <a:spAutoFit/>
          </a:bodyPr>
          <a:lstStyle/>
          <a:p>
            <a:pPr eaLnBrk="1" hangingPunct="1">
              <a:defRPr/>
            </a:pPr>
            <a:r>
              <a:rPr lang="en-GB" dirty="0"/>
              <a:t>Verbal communication at work includes:</a:t>
            </a:r>
          </a:p>
          <a:p>
            <a:pPr marL="342900" indent="-342900" eaLnBrk="1" hangingPunct="1">
              <a:buClr>
                <a:srgbClr val="0077E3"/>
              </a:buClr>
              <a:buFont typeface="Arial" pitchFamily="34" charset="0"/>
              <a:buChar char="•"/>
              <a:defRPr/>
            </a:pPr>
            <a:r>
              <a:rPr lang="en-GB" dirty="0"/>
              <a:t>meetings and group discussions</a:t>
            </a:r>
          </a:p>
          <a:p>
            <a:pPr marL="342900" indent="-342900" eaLnBrk="1" hangingPunct="1">
              <a:buClr>
                <a:srgbClr val="0077E3"/>
              </a:buClr>
              <a:buFont typeface="Arial" pitchFamily="34" charset="0"/>
              <a:buChar char="•"/>
              <a:defRPr/>
            </a:pPr>
            <a:r>
              <a:rPr lang="en-GB" dirty="0"/>
              <a:t>face-to-face, one-on-one conversations (formal and informal)</a:t>
            </a:r>
          </a:p>
          <a:p>
            <a:pPr marL="342900" indent="-342900" eaLnBrk="1" hangingPunct="1">
              <a:buClr>
                <a:srgbClr val="0077E3"/>
              </a:buClr>
              <a:buFont typeface="Arial" pitchFamily="34" charset="0"/>
              <a:buChar char="•"/>
              <a:defRPr/>
            </a:pPr>
            <a:r>
              <a:rPr lang="en-GB" dirty="0"/>
              <a:t>telephone and video calls</a:t>
            </a:r>
          </a:p>
          <a:p>
            <a:pPr marL="342900" indent="-342900" eaLnBrk="1" hangingPunct="1">
              <a:buClr>
                <a:srgbClr val="0077E3"/>
              </a:buClr>
              <a:buFont typeface="Arial" pitchFamily="34" charset="0"/>
              <a:buChar char="•"/>
              <a:defRPr/>
            </a:pPr>
            <a:r>
              <a:rPr lang="en-GB" dirty="0"/>
              <a:t>oral presentations.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1" name="Rectangle 3">
            <a:extLst>
              <a:ext uri="{FF2B5EF4-FFF2-40B4-BE49-F238E27FC236}">
                <a16:creationId xmlns:a16="http://schemas.microsoft.com/office/drawing/2014/main" id="{7CF9B775-038C-E54F-A077-F65E21B8353C}"/>
              </a:ext>
            </a:extLst>
          </p:cNvPr>
          <p:cNvSpPr>
            <a:spLocks noGrp="1" noChangeArrowheads="1"/>
          </p:cNvSpPr>
          <p:nvPr>
            <p:ph type="body" idx="1"/>
          </p:nvPr>
        </p:nvSpPr>
        <p:spPr>
          <a:xfrm>
            <a:off x="476458" y="1772816"/>
            <a:ext cx="5103654" cy="1800498"/>
          </a:xfrm>
        </p:spPr>
        <p:txBody>
          <a:bodyPr/>
          <a:lstStyle/>
          <a:p>
            <a:pPr>
              <a:lnSpc>
                <a:spcPct val="100000"/>
              </a:lnSpc>
            </a:pPr>
            <a:r>
              <a:rPr lang="en-GB" altLang="en-US" sz="1600" dirty="0">
                <a:cs typeface="Times New Roman" panose="02020603050405020304" pitchFamily="18" charset="0"/>
              </a:rPr>
              <a:t> </a:t>
            </a:r>
            <a:br>
              <a:rPr lang="pl-PL" altLang="en-US" sz="2000" dirty="0">
                <a:cs typeface="Times New Roman" panose="02020603050405020304" pitchFamily="18" charset="0"/>
              </a:rPr>
            </a:br>
            <a:r>
              <a:rPr lang="en-GB" altLang="en-US" dirty="0">
                <a:cs typeface="Times New Roman" panose="02020603050405020304" pitchFamily="18" charset="0"/>
              </a:rPr>
              <a:t>When you first start work, listening to and following instructions will be the most important part of working with others. </a:t>
            </a:r>
            <a:br>
              <a:rPr lang="en-GB" altLang="en-US" dirty="0">
                <a:cs typeface="Times New Roman" panose="02020603050405020304" pitchFamily="18" charset="0"/>
              </a:rPr>
            </a:br>
            <a:r>
              <a:rPr lang="en-GB" altLang="en-US" dirty="0">
                <a:cs typeface="Times New Roman" panose="02020603050405020304" pitchFamily="18" charset="0"/>
              </a:rPr>
              <a:t>But you will also be expected to keep people informed about your work and may have to deal with calls on site. </a:t>
            </a:r>
          </a:p>
          <a:p>
            <a:pPr>
              <a:lnSpc>
                <a:spcPct val="100000"/>
              </a:lnSpc>
            </a:pPr>
            <a:r>
              <a:rPr lang="en-GB" dirty="0"/>
              <a:t>The amount of information required by an individual can change according to the circumstances.</a:t>
            </a:r>
          </a:p>
          <a:p>
            <a:pPr>
              <a:lnSpc>
                <a:spcPct val="100000"/>
              </a:lnSpc>
            </a:pPr>
            <a:br>
              <a:rPr lang="pl-PL" altLang="en-US" sz="2400" dirty="0">
                <a:cs typeface="Times New Roman" panose="02020603050405020304" pitchFamily="18" charset="0"/>
              </a:rPr>
            </a:br>
            <a:r>
              <a:rPr lang="pl-PL" altLang="en-US" sz="400" dirty="0">
                <a:cs typeface="Times New Roman" panose="02020603050405020304" pitchFamily="18" charset="0"/>
              </a:rPr>
              <a:t> </a:t>
            </a:r>
            <a:br>
              <a:rPr lang="pl-PL" altLang="en-US" sz="400" dirty="0">
                <a:cs typeface="Times New Roman" panose="02020603050405020304" pitchFamily="18" charset="0"/>
              </a:rPr>
            </a:br>
            <a:endParaRPr lang="en-GB" altLang="en-US" sz="400" dirty="0">
              <a:cs typeface="Times New Roman" panose="02020603050405020304" pitchFamily="18" charset="0"/>
            </a:endParaRPr>
          </a:p>
        </p:txBody>
      </p:sp>
      <p:pic>
        <p:nvPicPr>
          <p:cNvPr id="150532" name="Picture 4">
            <a:extLst>
              <a:ext uri="{FF2B5EF4-FFF2-40B4-BE49-F238E27FC236}">
                <a16:creationId xmlns:a16="http://schemas.microsoft.com/office/drawing/2014/main" id="{8BAF5536-6102-C64B-A105-62C6DB1178C4}"/>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796136" y="1988840"/>
            <a:ext cx="2741456" cy="2072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a:extLst>
              <a:ext uri="{FF2B5EF4-FFF2-40B4-BE49-F238E27FC236}">
                <a16:creationId xmlns:a16="http://schemas.microsoft.com/office/drawing/2014/main" id="{9F3046BA-591C-487A-8BEE-4E5F3DC2C0A8}"/>
              </a:ext>
            </a:extLst>
          </p:cNvPr>
          <p:cNvSpPr>
            <a:spLocks noGrp="1"/>
          </p:cNvSpPr>
          <p:nvPr>
            <p:ph type="title"/>
          </p:nvPr>
        </p:nvSpPr>
        <p:spPr>
          <a:xfrm>
            <a:off x="457200" y="1008000"/>
            <a:ext cx="8229600" cy="382588"/>
          </a:xfrm>
        </p:spPr>
        <p:txBody>
          <a:bodyPr/>
          <a:lstStyle/>
          <a:p>
            <a:r>
              <a:rPr lang="en-US" dirty="0"/>
              <a:t>Communication methods: listening and following instructions</a:t>
            </a:r>
            <a:endParaRPr lang="en-US"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3070837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Communication methods: written</a:t>
            </a:r>
          </a:p>
        </p:txBody>
      </p:sp>
      <p:sp>
        <p:nvSpPr>
          <p:cNvPr id="6" name="Content Placeholder 2"/>
          <p:cNvSpPr>
            <a:spLocks noGrp="1"/>
          </p:cNvSpPr>
          <p:nvPr>
            <p:ph sz="quarter" idx="10"/>
          </p:nvPr>
        </p:nvSpPr>
        <p:spPr>
          <a:xfrm>
            <a:off x="457200" y="1556792"/>
            <a:ext cx="8229600" cy="4756150"/>
          </a:xfrm>
        </p:spPr>
        <p:txBody>
          <a:bodyPr/>
          <a:lstStyle/>
          <a:p>
            <a:pPr eaLnBrk="1" hangingPunct="1">
              <a:lnSpc>
                <a:spcPct val="100000"/>
              </a:lnSpc>
              <a:defRPr/>
            </a:pPr>
            <a:r>
              <a:rPr lang="en-GB" sz="1800" dirty="0"/>
              <a:t>Written communication methods include:</a:t>
            </a:r>
          </a:p>
          <a:p>
            <a:pPr marL="285750" indent="-285750" eaLnBrk="1" hangingPunct="1">
              <a:lnSpc>
                <a:spcPct val="100000"/>
              </a:lnSpc>
              <a:buClr>
                <a:srgbClr val="0077E3"/>
              </a:buClr>
              <a:buFont typeface="Arial" pitchFamily="34" charset="0"/>
              <a:buChar char="•"/>
              <a:defRPr/>
            </a:pPr>
            <a:r>
              <a:rPr lang="en-GB" sz="1800" dirty="0"/>
              <a:t>letters – personal and official</a:t>
            </a:r>
          </a:p>
          <a:p>
            <a:pPr marL="285750" indent="-285750" eaLnBrk="1" hangingPunct="1">
              <a:lnSpc>
                <a:spcPct val="100000"/>
              </a:lnSpc>
              <a:buClr>
                <a:srgbClr val="0077E3"/>
              </a:buClr>
              <a:buFont typeface="Arial" pitchFamily="34" charset="0"/>
              <a:buChar char="•"/>
              <a:defRPr/>
            </a:pPr>
            <a:r>
              <a:rPr lang="en-GB" sz="1800" dirty="0"/>
              <a:t>memos and notes – short and precise </a:t>
            </a:r>
          </a:p>
          <a:p>
            <a:pPr marL="285750" indent="-285750" eaLnBrk="1" hangingPunct="1">
              <a:lnSpc>
                <a:spcPct val="100000"/>
              </a:lnSpc>
              <a:buClr>
                <a:srgbClr val="0077E3"/>
              </a:buClr>
              <a:buFont typeface="Arial" pitchFamily="34" charset="0"/>
              <a:buChar char="•"/>
              <a:defRPr/>
            </a:pPr>
            <a:r>
              <a:rPr lang="en-GB" sz="1800" dirty="0"/>
              <a:t>timesheets – various forms</a:t>
            </a:r>
          </a:p>
          <a:p>
            <a:pPr marL="285750" indent="-285750" eaLnBrk="1" hangingPunct="1">
              <a:lnSpc>
                <a:spcPct val="100000"/>
              </a:lnSpc>
              <a:buClr>
                <a:srgbClr val="0077E3"/>
              </a:buClr>
              <a:buFont typeface="Arial" pitchFamily="34" charset="0"/>
              <a:buChar char="•"/>
              <a:defRPr/>
            </a:pPr>
            <a:r>
              <a:rPr lang="en-GB" sz="1800" dirty="0"/>
              <a:t>invoices – used to bill customers</a:t>
            </a:r>
          </a:p>
          <a:p>
            <a:pPr marL="285750" indent="-285750" eaLnBrk="1" hangingPunct="1">
              <a:lnSpc>
                <a:spcPct val="100000"/>
              </a:lnSpc>
              <a:buClr>
                <a:srgbClr val="0077E3"/>
              </a:buClr>
              <a:buFont typeface="Arial" pitchFamily="34" charset="0"/>
              <a:buChar char="•"/>
              <a:defRPr/>
            </a:pPr>
            <a:r>
              <a:rPr lang="en-GB" sz="1800" dirty="0"/>
              <a:t>drawings and sketches </a:t>
            </a:r>
          </a:p>
          <a:p>
            <a:pPr marL="285750" indent="-285750" eaLnBrk="1" hangingPunct="1">
              <a:lnSpc>
                <a:spcPct val="100000"/>
              </a:lnSpc>
              <a:buClr>
                <a:srgbClr val="0077E3"/>
              </a:buClr>
              <a:buFont typeface="Arial" pitchFamily="34" charset="0"/>
              <a:buChar char="•"/>
              <a:defRPr/>
            </a:pPr>
            <a:r>
              <a:rPr lang="en-GB" sz="1800" dirty="0"/>
              <a:t>specifications and schedules</a:t>
            </a:r>
          </a:p>
          <a:p>
            <a:pPr marL="285750" indent="-285750" eaLnBrk="1" hangingPunct="1">
              <a:lnSpc>
                <a:spcPct val="100000"/>
              </a:lnSpc>
              <a:buClr>
                <a:srgbClr val="0077E3"/>
              </a:buClr>
              <a:buFont typeface="Arial" pitchFamily="34" charset="0"/>
              <a:buChar char="•"/>
              <a:defRPr/>
            </a:pPr>
            <a:r>
              <a:rPr lang="en-GB" sz="1800" dirty="0"/>
              <a:t>graphs and charts – used to display data.</a:t>
            </a:r>
          </a:p>
          <a:p>
            <a:pPr marL="0" lvl="1" indent="0">
              <a:buNone/>
            </a:pPr>
            <a:endParaRPr lang="en-GB" dirty="0"/>
          </a:p>
          <a:p>
            <a:pPr lvl="1"/>
            <a:endParaRPr lang="en-GB" dirty="0"/>
          </a:p>
        </p:txBody>
      </p:sp>
      <p:pic>
        <p:nvPicPr>
          <p:cNvPr id="11266"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4838874" y="1563309"/>
            <a:ext cx="3847926" cy="2565284"/>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a:extLst>
              <a:ext uri="{FF2B5EF4-FFF2-40B4-BE49-F238E27FC236}">
                <a16:creationId xmlns:a16="http://schemas.microsoft.com/office/drawing/2014/main" id="{064E00F0-D7C8-564E-A2CF-708B009E390D}"/>
              </a:ext>
            </a:extLst>
          </p:cNvPr>
          <p:cNvSpPr>
            <a:spLocks noChangeArrowheads="1"/>
          </p:cNvSpPr>
          <p:nvPr/>
        </p:nvSpPr>
        <p:spPr bwMode="auto">
          <a:xfrm>
            <a:off x="0" y="1779588"/>
            <a:ext cx="9144000" cy="0"/>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sp>
        <p:nvSpPr>
          <p:cNvPr id="2" name="Rectangle 2">
            <a:extLst>
              <a:ext uri="{FF2B5EF4-FFF2-40B4-BE49-F238E27FC236}">
                <a16:creationId xmlns:a16="http://schemas.microsoft.com/office/drawing/2014/main" id="{03B2A617-1AEF-407D-B3C4-64B54F0450C4}"/>
              </a:ext>
            </a:extLst>
          </p:cNvPr>
          <p:cNvSpPr txBox="1">
            <a:spLocks noChangeArrowheads="1"/>
          </p:cNvSpPr>
          <p:nvPr/>
        </p:nvSpPr>
        <p:spPr>
          <a:xfrm>
            <a:off x="323528" y="1008000"/>
            <a:ext cx="8686800" cy="332756"/>
          </a:xfrm>
          <a:prstGeom prst="rect">
            <a:avLst/>
          </a:prstGeom>
        </p:spPr>
        <p:txBody>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GB" altLang="en-US" kern="0" dirty="0">
                <a:latin typeface="+mn-lt"/>
              </a:rPr>
              <a:t>Communication methods: advantages and disadvantages</a:t>
            </a:r>
          </a:p>
        </p:txBody>
      </p:sp>
      <p:sp>
        <p:nvSpPr>
          <p:cNvPr id="9" name="TextBox 8">
            <a:extLst>
              <a:ext uri="{FF2B5EF4-FFF2-40B4-BE49-F238E27FC236}">
                <a16:creationId xmlns:a16="http://schemas.microsoft.com/office/drawing/2014/main" id="{D7AF3DDB-6774-47BF-B4AB-A3EEF8B9BA51}"/>
              </a:ext>
            </a:extLst>
          </p:cNvPr>
          <p:cNvSpPr txBox="1"/>
          <p:nvPr/>
        </p:nvSpPr>
        <p:spPr>
          <a:xfrm>
            <a:off x="323528" y="1556806"/>
            <a:ext cx="8136904" cy="4176450"/>
          </a:xfrm>
          <a:prstGeom prst="rect">
            <a:avLst/>
          </a:prstGeom>
          <a:noFill/>
        </p:spPr>
        <p:txBody>
          <a:bodyPr wrap="square" rtlCol="0">
            <a:spAutoFit/>
          </a:bodyPr>
          <a:lstStyle/>
          <a:p>
            <a:endParaRPr lang="en-GB" dirty="0"/>
          </a:p>
        </p:txBody>
      </p:sp>
      <p:graphicFrame>
        <p:nvGraphicFramePr>
          <p:cNvPr id="8" name="Table 7">
            <a:extLst>
              <a:ext uri="{FF2B5EF4-FFF2-40B4-BE49-F238E27FC236}">
                <a16:creationId xmlns:a16="http://schemas.microsoft.com/office/drawing/2014/main" id="{10054D40-760E-40C3-8A9F-D70040EEE1BC}"/>
              </a:ext>
            </a:extLst>
          </p:cNvPr>
          <p:cNvGraphicFramePr>
            <a:graphicFrameLocks noGrp="1"/>
          </p:cNvGraphicFramePr>
          <p:nvPr>
            <p:extLst>
              <p:ext uri="{D42A27DB-BD31-4B8C-83A1-F6EECF244321}">
                <p14:modId xmlns:p14="http://schemas.microsoft.com/office/powerpoint/2010/main" val="1097024550"/>
              </p:ext>
            </p:extLst>
          </p:nvPr>
        </p:nvGraphicFramePr>
        <p:xfrm>
          <a:off x="467543" y="1578671"/>
          <a:ext cx="7942801" cy="4006661"/>
        </p:xfrm>
        <a:graphic>
          <a:graphicData uri="http://schemas.openxmlformats.org/drawingml/2006/table">
            <a:tbl>
              <a:tblPr firstRow="1" firstCol="1" bandRow="1">
                <a:tableStyleId>{21E4AEA4-8DFA-4A89-87EB-49C32662AFE0}</a:tableStyleId>
              </a:tblPr>
              <a:tblGrid>
                <a:gridCol w="999627">
                  <a:extLst>
                    <a:ext uri="{9D8B030D-6E8A-4147-A177-3AD203B41FA5}">
                      <a16:colId xmlns:a16="http://schemas.microsoft.com/office/drawing/2014/main" val="3196316025"/>
                    </a:ext>
                  </a:extLst>
                </a:gridCol>
                <a:gridCol w="3414781">
                  <a:extLst>
                    <a:ext uri="{9D8B030D-6E8A-4147-A177-3AD203B41FA5}">
                      <a16:colId xmlns:a16="http://schemas.microsoft.com/office/drawing/2014/main" val="1904074575"/>
                    </a:ext>
                  </a:extLst>
                </a:gridCol>
                <a:gridCol w="3528393">
                  <a:extLst>
                    <a:ext uri="{9D8B030D-6E8A-4147-A177-3AD203B41FA5}">
                      <a16:colId xmlns:a16="http://schemas.microsoft.com/office/drawing/2014/main" val="263655022"/>
                    </a:ext>
                  </a:extLst>
                </a:gridCol>
              </a:tblGrid>
              <a:tr h="353269">
                <a:tc>
                  <a:txBody>
                    <a:bodyPr/>
                    <a:lstStyle/>
                    <a:p>
                      <a:pPr>
                        <a:lnSpc>
                          <a:spcPct val="107000"/>
                        </a:lnSpc>
                        <a:spcAft>
                          <a:spcPts val="800"/>
                        </a:spcAft>
                      </a:pPr>
                      <a:endParaRPr lang="en-US" sz="1000" dirty="0">
                        <a:effectLst/>
                      </a:endParaRPr>
                    </a:p>
                    <a:p>
                      <a:pPr algn="l">
                        <a:lnSpc>
                          <a:spcPct val="107000"/>
                        </a:lnSpc>
                        <a:spcAft>
                          <a:spcPts val="800"/>
                        </a:spcAft>
                      </a:pPr>
                      <a:r>
                        <a:rPr lang="en-US" sz="1200" dirty="0">
                          <a:effectLst/>
                        </a:rPr>
                        <a:t>Method</a:t>
                      </a:r>
                    </a:p>
                    <a:p>
                      <a:pPr algn="l">
                        <a:lnSpc>
                          <a:spcPct val="107000"/>
                        </a:lnSpc>
                        <a:spcAft>
                          <a:spcPts val="800"/>
                        </a:spcAft>
                      </a:pP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tc>
                  <a:txBody>
                    <a:bodyPr/>
                    <a:lstStyle/>
                    <a:p>
                      <a:pPr algn="l">
                        <a:lnSpc>
                          <a:spcPct val="107000"/>
                        </a:lnSpc>
                        <a:spcAft>
                          <a:spcPts val="800"/>
                        </a:spcAft>
                      </a:pPr>
                      <a:endParaRPr lang="en-US" sz="1000" dirty="0">
                        <a:effectLst/>
                      </a:endParaRPr>
                    </a:p>
                    <a:p>
                      <a:pPr algn="l">
                        <a:lnSpc>
                          <a:spcPct val="107000"/>
                        </a:lnSpc>
                        <a:spcAft>
                          <a:spcPts val="800"/>
                        </a:spcAft>
                      </a:pPr>
                      <a:r>
                        <a:rPr lang="en-US" sz="1200" dirty="0">
                          <a:effectLst/>
                        </a:rPr>
                        <a:t>Advantage</a:t>
                      </a:r>
                      <a:r>
                        <a:rPr lang="en-US" sz="800" dirty="0">
                          <a:effectLst/>
                        </a:rPr>
                        <a:t>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tc>
                  <a:txBody>
                    <a:bodyPr/>
                    <a:lstStyle/>
                    <a:p>
                      <a:pPr>
                        <a:lnSpc>
                          <a:spcPct val="107000"/>
                        </a:lnSpc>
                        <a:spcAft>
                          <a:spcPts val="800"/>
                        </a:spcAft>
                      </a:pPr>
                      <a:endParaRPr lang="en-US" sz="1000" dirty="0">
                        <a:effectLst/>
                      </a:endParaRPr>
                    </a:p>
                    <a:p>
                      <a:pPr>
                        <a:lnSpc>
                          <a:spcPct val="107000"/>
                        </a:lnSpc>
                        <a:spcAft>
                          <a:spcPts val="800"/>
                        </a:spcAft>
                      </a:pPr>
                      <a:r>
                        <a:rPr lang="en-US" sz="1200" dirty="0">
                          <a:effectLst/>
                        </a:rPr>
                        <a:t>Disadvantage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extLst>
                  <a:ext uri="{0D108BD9-81ED-4DB2-BD59-A6C34878D82A}">
                    <a16:rowId xmlns:a16="http://schemas.microsoft.com/office/drawing/2014/main" val="2301994695"/>
                  </a:ext>
                </a:extLst>
              </a:tr>
              <a:tr h="855650">
                <a:tc>
                  <a:txBody>
                    <a:bodyPr/>
                    <a:lstStyle/>
                    <a:p>
                      <a:pPr>
                        <a:lnSpc>
                          <a:spcPct val="107000"/>
                        </a:lnSpc>
                        <a:spcAft>
                          <a:spcPts val="800"/>
                        </a:spcAft>
                      </a:pPr>
                      <a:endParaRPr lang="en-US" sz="800" dirty="0">
                        <a:effectLst/>
                      </a:endParaRPr>
                    </a:p>
                    <a:p>
                      <a:pPr>
                        <a:lnSpc>
                          <a:spcPct val="107000"/>
                        </a:lnSpc>
                        <a:spcAft>
                          <a:spcPts val="800"/>
                        </a:spcAft>
                      </a:pPr>
                      <a:r>
                        <a:rPr lang="en-US" sz="1200" dirty="0">
                          <a:effectLst/>
                        </a:rPr>
                        <a:t>Oral in person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tc>
                  <a:txBody>
                    <a:bodyPr/>
                    <a:lstStyle/>
                    <a:p>
                      <a:pPr marL="342900" lvl="0" indent="-342900">
                        <a:lnSpc>
                          <a:spcPct val="107000"/>
                        </a:lnSpc>
                        <a:buFont typeface="Symbol" panose="05050102010706020507" pitchFamily="18" charset="2"/>
                        <a:buChar char=""/>
                      </a:pPr>
                      <a:endParaRPr lang="en-US" sz="1200" dirty="0">
                        <a:effectLst/>
                      </a:endParaRPr>
                    </a:p>
                    <a:p>
                      <a:pPr marL="171450" lvl="0" indent="-171450">
                        <a:lnSpc>
                          <a:spcPct val="107000"/>
                        </a:lnSpc>
                        <a:buFont typeface="Arial" panose="020B0604020202020204" pitchFamily="34" charset="0"/>
                        <a:buChar char="•"/>
                      </a:pPr>
                      <a:r>
                        <a:rPr lang="en-US" sz="1200" dirty="0">
                          <a:effectLst/>
                        </a:rPr>
                        <a:t>Possible to judge a person’s reaction and respond to it</a:t>
                      </a:r>
                      <a:endParaRPr lang="en-GB" sz="1200" dirty="0">
                        <a:effectLst/>
                      </a:endParaRPr>
                    </a:p>
                    <a:p>
                      <a:pPr marL="171450" lvl="0" indent="-171450">
                        <a:lnSpc>
                          <a:spcPct val="107000"/>
                        </a:lnSpc>
                        <a:buFont typeface="Arial" panose="020B0604020202020204" pitchFamily="34" charset="0"/>
                        <a:buChar char="•"/>
                      </a:pPr>
                      <a:r>
                        <a:rPr lang="en-US" sz="1200" dirty="0">
                          <a:effectLst/>
                        </a:rPr>
                        <a:t>Possible to confirm that instructions have been fully understood</a:t>
                      </a:r>
                      <a:endParaRPr lang="en-GB" sz="1200" dirty="0">
                        <a:effectLst/>
                      </a:endParaRPr>
                    </a:p>
                    <a:p>
                      <a:pPr marL="171450" lvl="0" indent="-171450">
                        <a:lnSpc>
                          <a:spcPct val="107000"/>
                        </a:lnSpc>
                        <a:buFont typeface="Arial" panose="020B0604020202020204" pitchFamily="34" charset="0"/>
                        <a:buChar char="•"/>
                      </a:pPr>
                      <a:r>
                        <a:rPr lang="en-US" sz="1200" dirty="0">
                          <a:effectLst/>
                        </a:rPr>
                        <a:t>Good method for motivating others</a:t>
                      </a:r>
                      <a:endParaRPr lang="en-GB" sz="1200" dirty="0">
                        <a:effectLst/>
                      </a:endParaRPr>
                    </a:p>
                    <a:p>
                      <a:pPr marL="171450" lvl="0" indent="-171450">
                        <a:lnSpc>
                          <a:spcPct val="107000"/>
                        </a:lnSpc>
                        <a:spcAft>
                          <a:spcPts val="800"/>
                        </a:spcAft>
                        <a:buFont typeface="Arial" panose="020B0604020202020204" pitchFamily="34" charset="0"/>
                        <a:buChar char="•"/>
                      </a:pPr>
                      <a:r>
                        <a:rPr lang="en-US" sz="1200" dirty="0">
                          <a:effectLst/>
                        </a:rPr>
                        <a:t>Good method for monitoring situations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tc>
                  <a:txBody>
                    <a:bodyPr/>
                    <a:lstStyle/>
                    <a:p>
                      <a:pPr marL="342900" lvl="0" indent="-342900">
                        <a:lnSpc>
                          <a:spcPct val="107000"/>
                        </a:lnSpc>
                        <a:buFont typeface="Symbol" panose="05050102010706020507" pitchFamily="18" charset="2"/>
                        <a:buChar char=""/>
                      </a:pPr>
                      <a:endParaRPr lang="en-US" sz="1200" dirty="0">
                        <a:effectLst/>
                      </a:endParaRPr>
                    </a:p>
                    <a:p>
                      <a:pPr marL="171450" lvl="0" indent="-171450">
                        <a:lnSpc>
                          <a:spcPct val="107000"/>
                        </a:lnSpc>
                        <a:buFont typeface="Arial" panose="020B0604020202020204" pitchFamily="34" charset="0"/>
                        <a:buChar char="•"/>
                      </a:pPr>
                      <a:r>
                        <a:rPr lang="en-US" sz="1200" dirty="0">
                          <a:effectLst/>
                        </a:rPr>
                        <a:t>Verbal agreements are not documented</a:t>
                      </a:r>
                      <a:endParaRPr lang="en-GB" sz="1200" dirty="0">
                        <a:effectLst/>
                      </a:endParaRPr>
                    </a:p>
                    <a:p>
                      <a:pPr marL="171450" lvl="0" indent="-171450">
                        <a:lnSpc>
                          <a:spcPct val="107000"/>
                        </a:lnSpc>
                        <a:spcAft>
                          <a:spcPts val="800"/>
                        </a:spcAft>
                        <a:buFont typeface="Arial" panose="020B0604020202020204" pitchFamily="34" charset="0"/>
                        <a:buChar char="•"/>
                      </a:pPr>
                      <a:r>
                        <a:rPr lang="en-US" sz="1200" dirty="0">
                          <a:effectLst/>
                        </a:rPr>
                        <a:t>Requires all parties to be at a location</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56901" marR="56901" marT="0" marB="0"/>
                </a:tc>
                <a:extLst>
                  <a:ext uri="{0D108BD9-81ED-4DB2-BD59-A6C34878D82A}">
                    <a16:rowId xmlns:a16="http://schemas.microsoft.com/office/drawing/2014/main" val="1674299683"/>
                  </a:ext>
                </a:extLst>
              </a:tr>
              <a:tr h="737539">
                <a:tc>
                  <a:txBody>
                    <a:bodyPr/>
                    <a:lstStyle/>
                    <a:p>
                      <a:pPr>
                        <a:lnSpc>
                          <a:spcPct val="107000"/>
                        </a:lnSpc>
                        <a:spcAft>
                          <a:spcPts val="800"/>
                        </a:spcAft>
                      </a:pPr>
                      <a:endParaRPr lang="en-US" sz="800" dirty="0">
                        <a:effectLst/>
                      </a:endParaRPr>
                    </a:p>
                    <a:p>
                      <a:pPr>
                        <a:lnSpc>
                          <a:spcPct val="107000"/>
                        </a:lnSpc>
                        <a:spcAft>
                          <a:spcPts val="800"/>
                        </a:spcAft>
                      </a:pPr>
                      <a:r>
                        <a:rPr lang="en-US" sz="1200" dirty="0">
                          <a:effectLst/>
                        </a:rPr>
                        <a:t>Oral by phone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tc>
                  <a:txBody>
                    <a:bodyPr/>
                    <a:lstStyle/>
                    <a:p>
                      <a:pPr marL="342900" lvl="0" indent="-342900">
                        <a:lnSpc>
                          <a:spcPct val="107000"/>
                        </a:lnSpc>
                        <a:buSzPts val="1000"/>
                        <a:buFont typeface="Symbol" panose="05050102010706020507" pitchFamily="18" charset="2"/>
                        <a:buChar char=""/>
                      </a:pPr>
                      <a:endParaRPr lang="en-US" sz="1200" dirty="0">
                        <a:effectLst/>
                      </a:endParaRPr>
                    </a:p>
                    <a:p>
                      <a:pPr marL="171450" lvl="0" indent="-171450">
                        <a:lnSpc>
                          <a:spcPct val="107000"/>
                        </a:lnSpc>
                        <a:buSzPts val="1000"/>
                        <a:buFont typeface="Arial" panose="020B0604020202020204" pitchFamily="34" charset="0"/>
                        <a:buChar char="•"/>
                      </a:pPr>
                      <a:r>
                        <a:rPr lang="en-US" sz="1200" dirty="0">
                          <a:effectLst/>
                        </a:rPr>
                        <a:t>Possible to judge a person’s reaction (although limited)</a:t>
                      </a:r>
                      <a:endParaRPr lang="en-GB" sz="1200" dirty="0">
                        <a:effectLst/>
                      </a:endParaRPr>
                    </a:p>
                    <a:p>
                      <a:pPr marL="171450" lvl="0" indent="-171450">
                        <a:lnSpc>
                          <a:spcPct val="107000"/>
                        </a:lnSpc>
                        <a:buSzPts val="1000"/>
                        <a:buFont typeface="Arial" panose="020B0604020202020204" pitchFamily="34" charset="0"/>
                        <a:buChar char="•"/>
                      </a:pPr>
                      <a:r>
                        <a:rPr lang="en-US" sz="1200" dirty="0">
                          <a:effectLst/>
                        </a:rPr>
                        <a:t>Can be carried out from practically anywhere</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56901" marR="56901" marT="0" marB="0"/>
                </a:tc>
                <a:tc>
                  <a:txBody>
                    <a:bodyPr/>
                    <a:lstStyle/>
                    <a:p>
                      <a:pPr marL="171450" lvl="0" indent="-171450">
                        <a:lnSpc>
                          <a:spcPct val="107000"/>
                        </a:lnSpc>
                        <a:buSzPts val="1000"/>
                        <a:buFont typeface="Arial" panose="020B0604020202020204" pitchFamily="34" charset="0"/>
                        <a:buChar char="•"/>
                      </a:pPr>
                      <a:endParaRPr lang="en-US" sz="1200" dirty="0">
                        <a:effectLst/>
                      </a:endParaRPr>
                    </a:p>
                    <a:p>
                      <a:pPr marL="171450" lvl="0" indent="-171450">
                        <a:lnSpc>
                          <a:spcPct val="107000"/>
                        </a:lnSpc>
                        <a:buSzPts val="1000"/>
                        <a:buFont typeface="Arial" panose="020B0604020202020204" pitchFamily="34" charset="0"/>
                        <a:buChar char="•"/>
                      </a:pPr>
                      <a:r>
                        <a:rPr lang="en-US" sz="1200" dirty="0">
                          <a:effectLst/>
                        </a:rPr>
                        <a:t>Not possible to judge body language</a:t>
                      </a:r>
                      <a:endParaRPr lang="en-GB" sz="1200" dirty="0">
                        <a:effectLst/>
                      </a:endParaRPr>
                    </a:p>
                    <a:p>
                      <a:pPr marL="171450" lvl="0" indent="-171450">
                        <a:lnSpc>
                          <a:spcPct val="107000"/>
                        </a:lnSpc>
                        <a:buSzPts val="1000"/>
                        <a:buFont typeface="Arial" panose="020B0604020202020204" pitchFamily="34" charset="0"/>
                        <a:buChar char="•"/>
                      </a:pPr>
                      <a:r>
                        <a:rPr lang="en-US" sz="1200" dirty="0">
                          <a:effectLst/>
                        </a:rPr>
                        <a:t>Conversations can be misunderstood</a:t>
                      </a:r>
                      <a:endParaRPr lang="en-GB" sz="1200" dirty="0">
                        <a:effectLst/>
                      </a:endParaRPr>
                    </a:p>
                    <a:p>
                      <a:pPr marL="171450" lvl="0" indent="-171450">
                        <a:lnSpc>
                          <a:spcPct val="107000"/>
                        </a:lnSpc>
                        <a:spcAft>
                          <a:spcPts val="800"/>
                        </a:spcAft>
                        <a:buSzPts val="1000"/>
                        <a:buFont typeface="Arial" panose="020B0604020202020204" pitchFamily="34" charset="0"/>
                        <a:buChar char="•"/>
                      </a:pPr>
                      <a:r>
                        <a:rPr lang="en-US" sz="1200" dirty="0">
                          <a:effectLst/>
                        </a:rPr>
                        <a:t>May not be in a position to answer phone</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56901" marR="56901" marT="0" marB="0"/>
                </a:tc>
                <a:extLst>
                  <a:ext uri="{0D108BD9-81ED-4DB2-BD59-A6C34878D82A}">
                    <a16:rowId xmlns:a16="http://schemas.microsoft.com/office/drawing/2014/main" val="4087336474"/>
                  </a:ext>
                </a:extLst>
              </a:tr>
              <a:tr h="830010">
                <a:tc>
                  <a:txBody>
                    <a:bodyPr/>
                    <a:lstStyle/>
                    <a:p>
                      <a:pPr>
                        <a:lnSpc>
                          <a:spcPct val="107000"/>
                        </a:lnSpc>
                        <a:spcAft>
                          <a:spcPts val="800"/>
                        </a:spcAft>
                      </a:pPr>
                      <a:endParaRPr lang="en-US" sz="800" dirty="0">
                        <a:effectLst/>
                      </a:endParaRPr>
                    </a:p>
                    <a:p>
                      <a:pPr>
                        <a:lnSpc>
                          <a:spcPct val="107000"/>
                        </a:lnSpc>
                        <a:spcAft>
                          <a:spcPts val="800"/>
                        </a:spcAft>
                      </a:pPr>
                      <a:r>
                        <a:rPr lang="en-US" sz="1200" dirty="0">
                          <a:effectLst/>
                        </a:rPr>
                        <a:t>Text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tc>
                  <a:txBody>
                    <a:bodyPr/>
                    <a:lstStyle/>
                    <a:p>
                      <a:pPr marL="342900" lvl="0" indent="-342900">
                        <a:lnSpc>
                          <a:spcPct val="107000"/>
                        </a:lnSpc>
                        <a:buSzPts val="1000"/>
                        <a:buFont typeface="Symbol" panose="05050102010706020507" pitchFamily="18" charset="2"/>
                        <a:buChar char=""/>
                      </a:pPr>
                      <a:endParaRPr lang="en-US" sz="1200" dirty="0">
                        <a:effectLst/>
                      </a:endParaRPr>
                    </a:p>
                    <a:p>
                      <a:pPr marL="171450" lvl="0" indent="-171450">
                        <a:lnSpc>
                          <a:spcPct val="107000"/>
                        </a:lnSpc>
                        <a:buSzPts val="1000"/>
                        <a:buFont typeface="Arial" panose="020B0604020202020204" pitchFamily="34" charset="0"/>
                        <a:buChar char="•"/>
                      </a:pPr>
                      <a:r>
                        <a:rPr lang="en-US" sz="1200" dirty="0">
                          <a:effectLst/>
                        </a:rPr>
                        <a:t>Good way to get small amounts of information to someone fast</a:t>
                      </a:r>
                      <a:endParaRPr lang="en-GB" sz="1200" dirty="0">
                        <a:effectLst/>
                      </a:endParaRPr>
                    </a:p>
                    <a:p>
                      <a:pPr marL="171450" lvl="0" indent="-171450">
                        <a:lnSpc>
                          <a:spcPct val="107000"/>
                        </a:lnSpc>
                        <a:buSzPts val="1000"/>
                        <a:buFont typeface="Arial" panose="020B0604020202020204" pitchFamily="34" charset="0"/>
                        <a:buChar char="•"/>
                      </a:pPr>
                      <a:r>
                        <a:rPr lang="en-US" sz="1200" dirty="0">
                          <a:effectLst/>
                        </a:rPr>
                        <a:t>Read receipts can be requested</a:t>
                      </a:r>
                      <a:endParaRPr lang="en-GB" sz="1200" dirty="0">
                        <a:effectLst/>
                      </a:endParaRPr>
                    </a:p>
                    <a:p>
                      <a:pPr marL="171450" lvl="0" indent="-171450">
                        <a:lnSpc>
                          <a:spcPct val="107000"/>
                        </a:lnSpc>
                        <a:buSzPts val="1000"/>
                        <a:buFont typeface="Arial" panose="020B0604020202020204" pitchFamily="34" charset="0"/>
                        <a:buChar char="•"/>
                      </a:pPr>
                      <a:r>
                        <a:rPr lang="en-US" sz="1200" dirty="0">
                          <a:effectLst/>
                        </a:rPr>
                        <a:t>Quick way to confirm things</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56901" marR="56901" marT="0" marB="0"/>
                </a:tc>
                <a:tc>
                  <a:txBody>
                    <a:bodyPr/>
                    <a:lstStyle/>
                    <a:p>
                      <a:pPr marL="171450" lvl="0" indent="-171450">
                        <a:lnSpc>
                          <a:spcPct val="107000"/>
                        </a:lnSpc>
                        <a:buSzPts val="1000"/>
                        <a:buFont typeface="Arial" panose="020B0604020202020204" pitchFamily="34" charset="0"/>
                        <a:buChar char="•"/>
                      </a:pPr>
                      <a:endParaRPr lang="en-US" sz="1200" dirty="0">
                        <a:effectLst/>
                      </a:endParaRPr>
                    </a:p>
                    <a:p>
                      <a:pPr marL="171450" lvl="0" indent="-171450">
                        <a:lnSpc>
                          <a:spcPct val="107000"/>
                        </a:lnSpc>
                        <a:buSzPts val="1000"/>
                        <a:buFont typeface="Arial" panose="020B0604020202020204" pitchFamily="34" charset="0"/>
                        <a:buChar char="•"/>
                      </a:pPr>
                      <a:r>
                        <a:rPr lang="en-US" sz="1200" dirty="0">
                          <a:effectLst/>
                        </a:rPr>
                        <a:t>Poorly constructed messages can be misunderstood</a:t>
                      </a:r>
                      <a:endParaRPr lang="en-GB" sz="1200" dirty="0">
                        <a:effectLst/>
                      </a:endParaRPr>
                    </a:p>
                    <a:p>
                      <a:pPr marL="171450" lvl="0" indent="-171450">
                        <a:lnSpc>
                          <a:spcPct val="107000"/>
                        </a:lnSpc>
                        <a:buSzPts val="1000"/>
                        <a:buFont typeface="Arial" panose="020B0604020202020204" pitchFamily="34" charset="0"/>
                        <a:buChar char="•"/>
                      </a:pPr>
                      <a:r>
                        <a:rPr lang="en-US" sz="1200" dirty="0">
                          <a:effectLst/>
                        </a:rPr>
                        <a:t>Cannot gauge a person’s reaction</a:t>
                      </a:r>
                      <a:endParaRPr lang="en-GB" sz="1200" dirty="0">
                        <a:effectLst/>
                      </a:endParaRPr>
                    </a:p>
                    <a:p>
                      <a:pPr marL="171450" lvl="0" indent="-171450">
                        <a:lnSpc>
                          <a:spcPct val="107000"/>
                        </a:lnSpc>
                        <a:spcAft>
                          <a:spcPts val="800"/>
                        </a:spcAft>
                        <a:buSzPts val="1000"/>
                        <a:buFont typeface="Arial" panose="020B0604020202020204" pitchFamily="34" charset="0"/>
                        <a:buChar char="•"/>
                      </a:pPr>
                      <a:r>
                        <a:rPr lang="en-US" sz="1200" dirty="0">
                          <a:effectLst/>
                        </a:rPr>
                        <a:t>Hard to provide detailed information or certain graphics</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56901" marR="56901" marT="0" marB="0"/>
                </a:tc>
                <a:extLst>
                  <a:ext uri="{0D108BD9-81ED-4DB2-BD59-A6C34878D82A}">
                    <a16:rowId xmlns:a16="http://schemas.microsoft.com/office/drawing/2014/main" val="3288873401"/>
                  </a:ext>
                </a:extLst>
              </a:tr>
            </a:tbl>
          </a:graphicData>
        </a:graphic>
      </p:graphicFrame>
    </p:spTree>
    <p:extLst>
      <p:ext uri="{BB962C8B-B14F-4D97-AF65-F5344CB8AC3E}">
        <p14:creationId xmlns:p14="http://schemas.microsoft.com/office/powerpoint/2010/main" val="712561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a:extLst>
              <a:ext uri="{FF2B5EF4-FFF2-40B4-BE49-F238E27FC236}">
                <a16:creationId xmlns:a16="http://schemas.microsoft.com/office/drawing/2014/main" id="{064E00F0-D7C8-564E-A2CF-708B009E390D}"/>
              </a:ext>
            </a:extLst>
          </p:cNvPr>
          <p:cNvSpPr>
            <a:spLocks noChangeArrowheads="1"/>
          </p:cNvSpPr>
          <p:nvPr/>
        </p:nvSpPr>
        <p:spPr bwMode="auto">
          <a:xfrm>
            <a:off x="0" y="1779588"/>
            <a:ext cx="9144000" cy="0"/>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sp>
        <p:nvSpPr>
          <p:cNvPr id="2" name="Rectangle 2">
            <a:extLst>
              <a:ext uri="{FF2B5EF4-FFF2-40B4-BE49-F238E27FC236}">
                <a16:creationId xmlns:a16="http://schemas.microsoft.com/office/drawing/2014/main" id="{03B2A617-1AEF-407D-B3C4-64B54F0450C4}"/>
              </a:ext>
            </a:extLst>
          </p:cNvPr>
          <p:cNvSpPr txBox="1">
            <a:spLocks noChangeArrowheads="1"/>
          </p:cNvSpPr>
          <p:nvPr/>
        </p:nvSpPr>
        <p:spPr>
          <a:xfrm>
            <a:off x="323528" y="1008000"/>
            <a:ext cx="8686800" cy="332756"/>
          </a:xfrm>
          <a:prstGeom prst="rect">
            <a:avLst/>
          </a:prstGeom>
        </p:spPr>
        <p:txBody>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GB" altLang="en-US" kern="0" dirty="0">
                <a:latin typeface="+mn-lt"/>
              </a:rPr>
              <a:t>Communication methods: advantages and disadvantages</a:t>
            </a:r>
          </a:p>
        </p:txBody>
      </p:sp>
      <p:sp>
        <p:nvSpPr>
          <p:cNvPr id="9" name="TextBox 8">
            <a:extLst>
              <a:ext uri="{FF2B5EF4-FFF2-40B4-BE49-F238E27FC236}">
                <a16:creationId xmlns:a16="http://schemas.microsoft.com/office/drawing/2014/main" id="{D7AF3DDB-6774-47BF-B4AB-A3EEF8B9BA51}"/>
              </a:ext>
            </a:extLst>
          </p:cNvPr>
          <p:cNvSpPr txBox="1"/>
          <p:nvPr/>
        </p:nvSpPr>
        <p:spPr>
          <a:xfrm>
            <a:off x="323528" y="1556806"/>
            <a:ext cx="8136904" cy="4176450"/>
          </a:xfrm>
          <a:prstGeom prst="rect">
            <a:avLst/>
          </a:prstGeom>
          <a:noFill/>
        </p:spPr>
        <p:txBody>
          <a:bodyPr wrap="square" rtlCol="0">
            <a:spAutoFit/>
          </a:bodyPr>
          <a:lstStyle/>
          <a:p>
            <a:endParaRPr lang="en-GB" dirty="0"/>
          </a:p>
        </p:txBody>
      </p:sp>
      <p:graphicFrame>
        <p:nvGraphicFramePr>
          <p:cNvPr id="8" name="Table 7">
            <a:extLst>
              <a:ext uri="{FF2B5EF4-FFF2-40B4-BE49-F238E27FC236}">
                <a16:creationId xmlns:a16="http://schemas.microsoft.com/office/drawing/2014/main" id="{10054D40-760E-40C3-8A9F-D70040EEE1BC}"/>
              </a:ext>
            </a:extLst>
          </p:cNvPr>
          <p:cNvGraphicFramePr>
            <a:graphicFrameLocks noGrp="1"/>
          </p:cNvGraphicFramePr>
          <p:nvPr>
            <p:extLst>
              <p:ext uri="{D42A27DB-BD31-4B8C-83A1-F6EECF244321}">
                <p14:modId xmlns:p14="http://schemas.microsoft.com/office/powerpoint/2010/main" val="1929839372"/>
              </p:ext>
            </p:extLst>
          </p:nvPr>
        </p:nvGraphicFramePr>
        <p:xfrm>
          <a:off x="539552" y="1779587"/>
          <a:ext cx="7344816" cy="3241046"/>
        </p:xfrm>
        <a:graphic>
          <a:graphicData uri="http://schemas.openxmlformats.org/drawingml/2006/table">
            <a:tbl>
              <a:tblPr firstRow="1" firstCol="1" bandRow="1">
                <a:tableStyleId>{21E4AEA4-8DFA-4A89-87EB-49C32662AFE0}</a:tableStyleId>
              </a:tblPr>
              <a:tblGrid>
                <a:gridCol w="680724">
                  <a:extLst>
                    <a:ext uri="{9D8B030D-6E8A-4147-A177-3AD203B41FA5}">
                      <a16:colId xmlns:a16="http://schemas.microsoft.com/office/drawing/2014/main" val="3196316025"/>
                    </a:ext>
                  </a:extLst>
                </a:gridCol>
                <a:gridCol w="3176711">
                  <a:extLst>
                    <a:ext uri="{9D8B030D-6E8A-4147-A177-3AD203B41FA5}">
                      <a16:colId xmlns:a16="http://schemas.microsoft.com/office/drawing/2014/main" val="1904074575"/>
                    </a:ext>
                  </a:extLst>
                </a:gridCol>
                <a:gridCol w="3487381">
                  <a:extLst>
                    <a:ext uri="{9D8B030D-6E8A-4147-A177-3AD203B41FA5}">
                      <a16:colId xmlns:a16="http://schemas.microsoft.com/office/drawing/2014/main" val="263655022"/>
                    </a:ext>
                  </a:extLst>
                </a:gridCol>
              </a:tblGrid>
              <a:tr h="425277">
                <a:tc>
                  <a:txBody>
                    <a:bodyPr/>
                    <a:lstStyle/>
                    <a:p>
                      <a:pPr>
                        <a:lnSpc>
                          <a:spcPct val="107000"/>
                        </a:lnSpc>
                        <a:spcAft>
                          <a:spcPts val="800"/>
                        </a:spcAft>
                      </a:pPr>
                      <a:endParaRPr lang="en-US" sz="1200" dirty="0">
                        <a:effectLst/>
                      </a:endParaRPr>
                    </a:p>
                    <a:p>
                      <a:pPr>
                        <a:lnSpc>
                          <a:spcPct val="107000"/>
                        </a:lnSpc>
                        <a:spcAft>
                          <a:spcPts val="800"/>
                        </a:spcAft>
                      </a:pPr>
                      <a:r>
                        <a:rPr lang="en-US" sz="1200" dirty="0">
                          <a:effectLst/>
                        </a:rPr>
                        <a:t>Method</a:t>
                      </a:r>
                    </a:p>
                    <a:p>
                      <a:pPr>
                        <a:lnSpc>
                          <a:spcPct val="107000"/>
                        </a:lnSpc>
                        <a:spcAft>
                          <a:spcPts val="800"/>
                        </a:spcAft>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tc>
                  <a:txBody>
                    <a:bodyPr/>
                    <a:lstStyle/>
                    <a:p>
                      <a:pPr>
                        <a:lnSpc>
                          <a:spcPct val="107000"/>
                        </a:lnSpc>
                        <a:spcAft>
                          <a:spcPts val="800"/>
                        </a:spcAft>
                      </a:pPr>
                      <a:endParaRPr lang="en-US" sz="1200" dirty="0">
                        <a:effectLst/>
                      </a:endParaRPr>
                    </a:p>
                    <a:p>
                      <a:pPr>
                        <a:lnSpc>
                          <a:spcPct val="107000"/>
                        </a:lnSpc>
                        <a:spcAft>
                          <a:spcPts val="800"/>
                        </a:spcAft>
                      </a:pPr>
                      <a:r>
                        <a:rPr lang="en-US" sz="1200" dirty="0">
                          <a:effectLst/>
                        </a:rPr>
                        <a:t>Advantage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tc>
                  <a:txBody>
                    <a:bodyPr/>
                    <a:lstStyle/>
                    <a:p>
                      <a:pPr>
                        <a:lnSpc>
                          <a:spcPct val="107000"/>
                        </a:lnSpc>
                        <a:spcAft>
                          <a:spcPts val="800"/>
                        </a:spcAft>
                      </a:pPr>
                      <a:endParaRPr lang="en-US" sz="1200" dirty="0">
                        <a:effectLst/>
                      </a:endParaRPr>
                    </a:p>
                    <a:p>
                      <a:pPr>
                        <a:lnSpc>
                          <a:spcPct val="107000"/>
                        </a:lnSpc>
                        <a:spcAft>
                          <a:spcPts val="800"/>
                        </a:spcAft>
                      </a:pPr>
                      <a:r>
                        <a:rPr lang="en-US" sz="1200" dirty="0">
                          <a:effectLst/>
                        </a:rPr>
                        <a:t>Disadvantage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extLst>
                  <a:ext uri="{0D108BD9-81ED-4DB2-BD59-A6C34878D82A}">
                    <a16:rowId xmlns:a16="http://schemas.microsoft.com/office/drawing/2014/main" val="2301994695"/>
                  </a:ext>
                </a:extLst>
              </a:tr>
              <a:tr h="964248">
                <a:tc>
                  <a:txBody>
                    <a:bodyPr/>
                    <a:lstStyle/>
                    <a:p>
                      <a:pPr>
                        <a:lnSpc>
                          <a:spcPct val="107000"/>
                        </a:lnSpc>
                        <a:spcAft>
                          <a:spcPts val="800"/>
                        </a:spcAft>
                      </a:pPr>
                      <a:endParaRPr lang="en-US" sz="1200" dirty="0">
                        <a:effectLst/>
                      </a:endParaRPr>
                    </a:p>
                    <a:p>
                      <a:pPr>
                        <a:lnSpc>
                          <a:spcPct val="107000"/>
                        </a:lnSpc>
                        <a:spcAft>
                          <a:spcPts val="800"/>
                        </a:spcAft>
                      </a:pPr>
                      <a:r>
                        <a:rPr lang="en-US" sz="1200" dirty="0">
                          <a:effectLst/>
                        </a:rPr>
                        <a:t>Email</a:t>
                      </a:r>
                      <a:endParaRPr lang="en-GB" sz="1200" dirty="0">
                        <a:effectLst/>
                        <a:latin typeface="+mn-lt"/>
                        <a:ea typeface="Calibri" panose="020F0502020204030204" pitchFamily="34" charset="0"/>
                        <a:cs typeface="Times New Roman" panose="02020603050405020304" pitchFamily="18" charset="0"/>
                      </a:endParaRPr>
                    </a:p>
                  </a:txBody>
                  <a:tcPr marL="56901" marR="56901" marT="0" marB="0"/>
                </a:tc>
                <a:tc>
                  <a:txBody>
                    <a:bodyPr/>
                    <a:lstStyle/>
                    <a:p>
                      <a:pPr marL="342900" lvl="0" indent="-342900">
                        <a:lnSpc>
                          <a:spcPct val="107000"/>
                        </a:lnSpc>
                        <a:buFont typeface="Symbol" panose="05050102010706020507" pitchFamily="18" charset="2"/>
                        <a:buChar char=""/>
                      </a:pPr>
                      <a:endParaRPr lang="en-US" sz="1200" dirty="0">
                        <a:effectLst/>
                      </a:endParaRPr>
                    </a:p>
                    <a:p>
                      <a:pPr marL="171450" lvl="0" indent="-171450">
                        <a:buFont typeface="Arial" panose="020B0604020202020204" pitchFamily="34" charset="0"/>
                        <a:buChar char="•"/>
                      </a:pPr>
                      <a:r>
                        <a:rPr lang="en-US" sz="1200" kern="1200" dirty="0">
                          <a:solidFill>
                            <a:schemeClr val="dk1"/>
                          </a:solidFill>
                          <a:effectLst/>
                          <a:latin typeface="+mn-lt"/>
                          <a:ea typeface="+mn-ea"/>
                          <a:cs typeface="+mn-cs"/>
                        </a:rPr>
                        <a:t>Possible to send large amounts of data and graphics</a:t>
                      </a:r>
                      <a:endParaRPr lang="en-GB" sz="1200" kern="1200" dirty="0">
                        <a:solidFill>
                          <a:schemeClr val="dk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dk1"/>
                          </a:solidFill>
                          <a:effectLst/>
                          <a:latin typeface="+mn-lt"/>
                          <a:ea typeface="+mn-ea"/>
                          <a:cs typeface="+mn-cs"/>
                        </a:rPr>
                        <a:t>Read receipts can be requested</a:t>
                      </a:r>
                      <a:endParaRPr lang="en-GB" sz="1200" kern="1200" dirty="0">
                        <a:solidFill>
                          <a:schemeClr val="dk1"/>
                        </a:solidFill>
                        <a:effectLst/>
                        <a:latin typeface="+mn-lt"/>
                        <a:ea typeface="+mn-ea"/>
                        <a:cs typeface="+mn-cs"/>
                      </a:endParaRPr>
                    </a:p>
                    <a:p>
                      <a:pPr marL="171450" indent="-171450">
                        <a:buFont typeface="Arial" panose="020B0604020202020204" pitchFamily="34" charset="0"/>
                        <a:buChar char="•"/>
                      </a:pPr>
                      <a:r>
                        <a:rPr lang="en-US" sz="1200" kern="1200" dirty="0">
                          <a:solidFill>
                            <a:schemeClr val="dk1"/>
                          </a:solidFill>
                          <a:effectLst/>
                          <a:latin typeface="+mn-lt"/>
                          <a:ea typeface="+mn-ea"/>
                          <a:cs typeface="+mn-cs"/>
                        </a:rPr>
                        <a:t>Quick method of communication</a:t>
                      </a:r>
                      <a:r>
                        <a:rPr lang="en-US" sz="1200" dirty="0">
                          <a:effectLst/>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tc>
                  <a:txBody>
                    <a:bodyPr/>
                    <a:lstStyle/>
                    <a:p>
                      <a:pPr marL="342900" lvl="0" indent="-342900">
                        <a:lnSpc>
                          <a:spcPct val="107000"/>
                        </a:lnSpc>
                        <a:buFont typeface="Symbol" panose="05050102010706020507" pitchFamily="18" charset="2"/>
                        <a:buChar char=""/>
                      </a:pPr>
                      <a:endParaRPr lang="en-US" sz="1200" dirty="0">
                        <a:effectLst/>
                      </a:endParaRPr>
                    </a:p>
                    <a:p>
                      <a:pPr marL="171450" lvl="0" indent="-171450">
                        <a:buFont typeface="Arial" panose="020B0604020202020204" pitchFamily="34" charset="0"/>
                        <a:buChar char="•"/>
                      </a:pPr>
                      <a:r>
                        <a:rPr lang="en-US" sz="1200" kern="1200" dirty="0">
                          <a:solidFill>
                            <a:schemeClr val="dk1"/>
                          </a:solidFill>
                          <a:effectLst/>
                          <a:latin typeface="+mn-lt"/>
                          <a:ea typeface="+mn-ea"/>
                          <a:cs typeface="+mn-cs"/>
                        </a:rPr>
                        <a:t>Poorly constructed emails can be misunderstood</a:t>
                      </a:r>
                      <a:endParaRPr lang="en-GB" sz="1200" kern="1200" dirty="0">
                        <a:solidFill>
                          <a:schemeClr val="dk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dk1"/>
                          </a:solidFill>
                          <a:effectLst/>
                          <a:latin typeface="+mn-lt"/>
                          <a:ea typeface="+mn-ea"/>
                          <a:cs typeface="+mn-cs"/>
                        </a:rPr>
                        <a:t>Cannot gauge a person’s reaction</a:t>
                      </a:r>
                      <a:endParaRPr lang="en-GB" sz="1200" kern="1200" dirty="0">
                        <a:solidFill>
                          <a:schemeClr val="dk1"/>
                        </a:solidFill>
                        <a:effectLst/>
                        <a:latin typeface="+mn-lt"/>
                        <a:ea typeface="+mn-ea"/>
                        <a:cs typeface="+mn-cs"/>
                      </a:endParaRPr>
                    </a:p>
                  </a:txBody>
                  <a:tcPr marL="56901" marR="56901" marT="0" marB="0"/>
                </a:tc>
                <a:extLst>
                  <a:ext uri="{0D108BD9-81ED-4DB2-BD59-A6C34878D82A}">
                    <a16:rowId xmlns:a16="http://schemas.microsoft.com/office/drawing/2014/main" val="1674299683"/>
                  </a:ext>
                </a:extLst>
              </a:tr>
              <a:tr h="720080">
                <a:tc>
                  <a:txBody>
                    <a:bodyPr/>
                    <a:lstStyle/>
                    <a:p>
                      <a:pPr>
                        <a:lnSpc>
                          <a:spcPct val="107000"/>
                        </a:lnSpc>
                        <a:spcAft>
                          <a:spcPts val="800"/>
                        </a:spcAft>
                      </a:pPr>
                      <a:endParaRPr lang="en-US" sz="1200" dirty="0">
                        <a:effectLst/>
                      </a:endParaRPr>
                    </a:p>
                    <a:p>
                      <a:pPr>
                        <a:lnSpc>
                          <a:spcPct val="107000"/>
                        </a:lnSpc>
                        <a:spcAft>
                          <a:spcPts val="800"/>
                        </a:spcAft>
                      </a:pPr>
                      <a:r>
                        <a:rPr lang="en-US" sz="1200" dirty="0">
                          <a:effectLst/>
                        </a:rPr>
                        <a:t>Fax</a:t>
                      </a:r>
                      <a:endParaRPr lang="en-GB" sz="1200" dirty="0">
                        <a:effectLst/>
                        <a:latin typeface="+mn-lt"/>
                        <a:ea typeface="Calibri" panose="020F0502020204030204" pitchFamily="34" charset="0"/>
                        <a:cs typeface="Times New Roman" panose="02020603050405020304" pitchFamily="18" charset="0"/>
                      </a:endParaRPr>
                    </a:p>
                  </a:txBody>
                  <a:tcPr marL="56901" marR="56901" marT="0" marB="0"/>
                </a:tc>
                <a:tc>
                  <a:txBody>
                    <a:bodyPr/>
                    <a:lstStyle/>
                    <a:p>
                      <a:pPr marL="342900" lvl="0" indent="-342900">
                        <a:lnSpc>
                          <a:spcPct val="107000"/>
                        </a:lnSpc>
                        <a:buSzPts val="1000"/>
                        <a:buFont typeface="Symbol" panose="05050102010706020507" pitchFamily="18" charset="2"/>
                        <a:buChar char=""/>
                      </a:pPr>
                      <a:endParaRPr lang="en-US" sz="1200" dirty="0">
                        <a:effectLst/>
                      </a:endParaRPr>
                    </a:p>
                    <a:p>
                      <a:pPr marL="171450" lvl="0" indent="-171450">
                        <a:lnSpc>
                          <a:spcPct val="107000"/>
                        </a:lnSpc>
                        <a:buSzPts val="1000"/>
                        <a:buFont typeface="Arial" panose="020B0604020202020204" pitchFamily="34" charset="0"/>
                        <a:buChar char="•"/>
                      </a:pPr>
                      <a:r>
                        <a:rPr lang="en-US" sz="1200" kern="1200" dirty="0">
                          <a:solidFill>
                            <a:schemeClr val="dk1"/>
                          </a:solidFill>
                          <a:effectLst/>
                          <a:latin typeface="+mn-lt"/>
                          <a:ea typeface="+mn-ea"/>
                          <a:cs typeface="+mn-cs"/>
                        </a:rPr>
                        <a:t>Good way to send hand-drawn/non-electronic graphics or text</a:t>
                      </a:r>
                      <a:endParaRPr lang="en-GB" sz="1200" dirty="0">
                        <a:effectLst/>
                      </a:endParaRPr>
                    </a:p>
                  </a:txBody>
                  <a:tcPr marL="56901" marR="56901" marT="0" marB="0"/>
                </a:tc>
                <a:tc>
                  <a:txBody>
                    <a:bodyPr/>
                    <a:lstStyle/>
                    <a:p>
                      <a:pPr marL="342900" lvl="0" indent="-342900">
                        <a:lnSpc>
                          <a:spcPct val="107000"/>
                        </a:lnSpc>
                        <a:buSzPts val="1000"/>
                        <a:buFont typeface="Symbol" panose="05050102010706020507" pitchFamily="18" charset="2"/>
                        <a:buChar char=""/>
                      </a:pPr>
                      <a:endParaRPr lang="en-US" sz="1200" dirty="0">
                        <a:effectLst/>
                      </a:endParaRPr>
                    </a:p>
                    <a:p>
                      <a:pPr marL="171450" lvl="0" indent="-171450">
                        <a:lnSpc>
                          <a:spcPct val="107000"/>
                        </a:lnSpc>
                        <a:buSzPts val="1000"/>
                        <a:buFont typeface="Arial" panose="020B0604020202020204" pitchFamily="34" charset="0"/>
                        <a:buChar char="•"/>
                      </a:pPr>
                      <a:r>
                        <a:rPr lang="en-US" sz="1200" kern="1200" dirty="0">
                          <a:solidFill>
                            <a:schemeClr val="dk1"/>
                          </a:solidFill>
                          <a:effectLst/>
                          <a:latin typeface="+mn-lt"/>
                          <a:ea typeface="+mn-ea"/>
                          <a:cs typeface="+mn-cs"/>
                        </a:rPr>
                        <a:t>Sender/recipient requires fax machine or fax software</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56901" marR="56901" marT="0" marB="0"/>
                </a:tc>
                <a:extLst>
                  <a:ext uri="{0D108BD9-81ED-4DB2-BD59-A6C34878D82A}">
                    <a16:rowId xmlns:a16="http://schemas.microsoft.com/office/drawing/2014/main" val="4087336474"/>
                  </a:ext>
                </a:extLst>
              </a:tr>
              <a:tr h="775033">
                <a:tc>
                  <a:txBody>
                    <a:bodyPr/>
                    <a:lstStyle/>
                    <a:p>
                      <a:pPr>
                        <a:lnSpc>
                          <a:spcPct val="107000"/>
                        </a:lnSpc>
                        <a:spcAft>
                          <a:spcPts val="800"/>
                        </a:spcAft>
                      </a:pPr>
                      <a:endParaRPr lang="en-US" sz="1200" dirty="0">
                        <a:effectLst/>
                      </a:endParaRPr>
                    </a:p>
                    <a:p>
                      <a:pPr>
                        <a:lnSpc>
                          <a:spcPct val="107000"/>
                        </a:lnSpc>
                        <a:spcAft>
                          <a:spcPts val="800"/>
                        </a:spcAft>
                      </a:pPr>
                      <a:r>
                        <a:rPr lang="en-US" sz="1200" dirty="0">
                          <a:effectLst/>
                          <a:latin typeface="Arial" panose="020B0604020202020204" pitchFamily="34" charset="0"/>
                          <a:ea typeface="Calibri" panose="020F0502020204030204" pitchFamily="34" charset="0"/>
                          <a:cs typeface="Arial" panose="020B0604020202020204" pitchFamily="34" charset="0"/>
                        </a:rPr>
                        <a:t>Letter</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56901" marR="56901" marT="0" marB="0"/>
                </a:tc>
                <a:tc>
                  <a:txBody>
                    <a:bodyPr/>
                    <a:lstStyle/>
                    <a:p>
                      <a:pPr marL="342900" lvl="0" indent="-342900">
                        <a:lnSpc>
                          <a:spcPct val="107000"/>
                        </a:lnSpc>
                        <a:buSzPts val="1000"/>
                        <a:buFont typeface="Symbol" panose="05050102010706020507" pitchFamily="18" charset="2"/>
                        <a:buChar char=""/>
                      </a:pPr>
                      <a:endParaRPr lang="en-US" sz="1200" dirty="0">
                        <a:effectLst/>
                      </a:endParaRPr>
                    </a:p>
                    <a:p>
                      <a:pPr marL="171450" lvl="0" indent="-171450">
                        <a:buFont typeface="Arial" panose="020B0604020202020204" pitchFamily="34" charset="0"/>
                        <a:buChar char="•"/>
                      </a:pPr>
                      <a:r>
                        <a:rPr lang="en-US" sz="1200" kern="1200" dirty="0">
                          <a:solidFill>
                            <a:schemeClr val="dk1"/>
                          </a:solidFill>
                          <a:effectLst/>
                          <a:latin typeface="+mn-lt"/>
                          <a:ea typeface="+mn-ea"/>
                          <a:cs typeface="+mn-cs"/>
                        </a:rPr>
                        <a:t>Good method of sending formal information which can be recorded</a:t>
                      </a:r>
                      <a:endParaRPr lang="en-GB" sz="1200" kern="1200" dirty="0">
                        <a:solidFill>
                          <a:schemeClr val="dk1"/>
                        </a:solidFill>
                        <a:effectLst/>
                        <a:latin typeface="+mn-lt"/>
                        <a:ea typeface="+mn-ea"/>
                        <a:cs typeface="+mn-cs"/>
                      </a:endParaRPr>
                    </a:p>
                    <a:p>
                      <a:pPr marL="171450" indent="-171450">
                        <a:buFont typeface="Arial" panose="020B0604020202020204" pitchFamily="34" charset="0"/>
                        <a:buChar char="•"/>
                      </a:pPr>
                      <a:r>
                        <a:rPr lang="en-US" sz="1200" kern="1200" dirty="0">
                          <a:solidFill>
                            <a:schemeClr val="dk1"/>
                          </a:solidFill>
                          <a:effectLst/>
                          <a:latin typeface="+mn-lt"/>
                          <a:ea typeface="+mn-ea"/>
                          <a:cs typeface="+mn-cs"/>
                        </a:rPr>
                        <a:t>Possible to prove receipt</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56901" marR="56901" marT="0" marB="0"/>
                </a:tc>
                <a:tc>
                  <a:txBody>
                    <a:bodyPr/>
                    <a:lstStyle/>
                    <a:p>
                      <a:pPr marL="342900" lvl="0" indent="-342900">
                        <a:lnSpc>
                          <a:spcPct val="107000"/>
                        </a:lnSpc>
                        <a:buSzPts val="1000"/>
                        <a:buFont typeface="Symbol" panose="05050102010706020507" pitchFamily="18" charset="2"/>
                        <a:buChar char=""/>
                      </a:pPr>
                      <a:endParaRPr lang="en-US" sz="1200" dirty="0">
                        <a:effectLst/>
                      </a:endParaRPr>
                    </a:p>
                    <a:p>
                      <a:pPr marL="171450" lvl="0" indent="-171450">
                        <a:lnSpc>
                          <a:spcPct val="107000"/>
                        </a:lnSpc>
                        <a:buSzPts val="1000"/>
                        <a:buFont typeface="Arial" panose="020B0604020202020204" pitchFamily="34" charset="0"/>
                        <a:buChar char="•"/>
                      </a:pPr>
                      <a:r>
                        <a:rPr lang="en-US" sz="1200" dirty="0">
                          <a:effectLst/>
                        </a:rPr>
                        <a:t>Slower method of providing information</a:t>
                      </a:r>
                      <a:endParaRPr lang="en-GB" sz="1200" dirty="0">
                        <a:effectLst/>
                      </a:endParaRPr>
                    </a:p>
                  </a:txBody>
                  <a:tcPr marL="56901" marR="56901" marT="0" marB="0"/>
                </a:tc>
                <a:extLst>
                  <a:ext uri="{0D108BD9-81ED-4DB2-BD59-A6C34878D82A}">
                    <a16:rowId xmlns:a16="http://schemas.microsoft.com/office/drawing/2014/main" val="3288873401"/>
                  </a:ext>
                </a:extLst>
              </a:tr>
            </a:tbl>
          </a:graphicData>
        </a:graphic>
      </p:graphicFrame>
    </p:spTree>
    <p:extLst>
      <p:ext uri="{BB962C8B-B14F-4D97-AF65-F5344CB8AC3E}">
        <p14:creationId xmlns:p14="http://schemas.microsoft.com/office/powerpoint/2010/main" val="338879353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1c5831b9-66da-4f16-a409-834213ecdb8e"/>
    <ds:schemaRef ds:uri="http://schemas.microsoft.com/office/infopath/2007/PartnerControls"/>
    <ds:schemaRef ds:uri="http://purl.org/dc/dcmitype/"/>
    <ds:schemaRef ds:uri="http://schemas.microsoft.com/office/2006/documentManagement/types"/>
    <ds:schemaRef ds:uri="http://www.w3.org/XML/1998/namespace"/>
    <ds:schemaRef ds:uri="http://purl.org/dc/elements/1.1/"/>
    <ds:schemaRef ds:uri="http://schemas.openxmlformats.org/package/2006/metadata/core-properties"/>
    <ds:schemaRef ds:uri="7d91badd-8922-4db1-9652-4fbca8a6b7df"/>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6287</TotalTime>
  <Words>1406</Words>
  <Application>Microsoft Office PowerPoint</Application>
  <PresentationFormat>On-screen Show (4:3)</PresentationFormat>
  <Paragraphs>137</Paragraphs>
  <Slides>16</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ＭＳ Ｐゴシック</vt:lpstr>
      <vt:lpstr>Arial</vt:lpstr>
      <vt:lpstr>Calibri</vt:lpstr>
      <vt:lpstr>Comic Sans MS</vt:lpstr>
      <vt:lpstr>Lucida Grande</vt:lpstr>
      <vt:lpstr>Symbol</vt:lpstr>
      <vt:lpstr>Times New Roman</vt:lpstr>
      <vt:lpstr>Default Design</vt:lpstr>
      <vt:lpstr>  PowerPoint 5: Communication and teamwork </vt:lpstr>
      <vt:lpstr>Communication</vt:lpstr>
      <vt:lpstr>Importance of communication continued</vt:lpstr>
      <vt:lpstr>Important information</vt:lpstr>
      <vt:lpstr>Communication methods: verbal</vt:lpstr>
      <vt:lpstr>Communication methods: listening and following instructions</vt:lpstr>
      <vt:lpstr>Communication methods: written</vt:lpstr>
      <vt:lpstr>PowerPoint Presentation</vt:lpstr>
      <vt:lpstr>PowerPoint Presentation</vt:lpstr>
      <vt:lpstr>PowerPoint Presentation</vt:lpstr>
      <vt:lpstr>Wider team contribution</vt:lpstr>
      <vt:lpstr>PowerPoint Presentation</vt:lpstr>
      <vt:lpstr>PowerPoint Presentation</vt:lpstr>
      <vt:lpstr>PowerPoint Presentation</vt:lpstr>
      <vt:lpstr>Team considerations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Laura Glover</cp:lastModifiedBy>
  <cp:revision>186</cp:revision>
  <dcterms:created xsi:type="dcterms:W3CDTF">2013-05-28T00:38:54Z</dcterms:created>
  <dcterms:modified xsi:type="dcterms:W3CDTF">2025-11-20T10:22:47Z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